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7"/>
  </p:notesMasterIdLst>
  <p:handoutMasterIdLst>
    <p:handoutMasterId r:id="rId28"/>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89750" cy="100187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1" d="100"/>
          <a:sy n="141" d="100"/>
        </p:scale>
        <p:origin x="666"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86088" cy="50165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sz="quarter" idx="1"/>
          </p:nvPr>
        </p:nvSpPr>
        <p:spPr>
          <a:xfrm>
            <a:off x="3902075" y="0"/>
            <a:ext cx="2986088" cy="501650"/>
          </a:xfrm>
          <a:prstGeom prst="rect">
            <a:avLst/>
          </a:prstGeom>
        </p:spPr>
        <p:txBody>
          <a:bodyPr vert="horz" lIns="91440" tIns="45720" rIns="91440" bIns="45720" rtlCol="0"/>
          <a:lstStyle>
            <a:lvl1pPr algn="r">
              <a:defRPr sz="1200"/>
            </a:lvl1pPr>
          </a:lstStyle>
          <a:p>
            <a:fld id="{AC0AB00B-8347-46A8-8762-C358DBC97456}" type="datetimeFigureOut">
              <a:rPr lang="en-US" smtClean="0"/>
              <a:t>1/16/2020</a:t>
            </a:fld>
            <a:endParaRPr lang="en-US"/>
          </a:p>
        </p:txBody>
      </p:sp>
      <p:sp>
        <p:nvSpPr>
          <p:cNvPr id="4" name="Segnaposto piè di pagina 3"/>
          <p:cNvSpPr>
            <a:spLocks noGrp="1"/>
          </p:cNvSpPr>
          <p:nvPr>
            <p:ph type="ftr" sz="quarter" idx="2"/>
          </p:nvPr>
        </p:nvSpPr>
        <p:spPr>
          <a:xfrm>
            <a:off x="0" y="9517063"/>
            <a:ext cx="2986088" cy="501650"/>
          </a:xfrm>
          <a:prstGeom prst="rect">
            <a:avLst/>
          </a:prstGeom>
        </p:spPr>
        <p:txBody>
          <a:bodyPr vert="horz" lIns="91440" tIns="45720" rIns="91440" bIns="45720" rtlCol="0" anchor="b"/>
          <a:lstStyle>
            <a:lvl1pPr algn="l">
              <a:defRPr sz="1200"/>
            </a:lvl1pPr>
          </a:lstStyle>
          <a:p>
            <a:endParaRPr lang="en-US"/>
          </a:p>
        </p:txBody>
      </p:sp>
      <p:sp>
        <p:nvSpPr>
          <p:cNvPr id="5" name="Segnaposto numero diapositiva 4"/>
          <p:cNvSpPr>
            <a:spLocks noGrp="1"/>
          </p:cNvSpPr>
          <p:nvPr>
            <p:ph type="sldNum" sz="quarter" idx="3"/>
          </p:nvPr>
        </p:nvSpPr>
        <p:spPr>
          <a:xfrm>
            <a:off x="3902075" y="9517063"/>
            <a:ext cx="2986088" cy="501650"/>
          </a:xfrm>
          <a:prstGeom prst="rect">
            <a:avLst/>
          </a:prstGeom>
        </p:spPr>
        <p:txBody>
          <a:bodyPr vert="horz" lIns="91440" tIns="45720" rIns="91440" bIns="45720" rtlCol="0" anchor="b"/>
          <a:lstStyle>
            <a:lvl1pPr algn="r">
              <a:defRPr sz="1200"/>
            </a:lvl1pPr>
          </a:lstStyle>
          <a:p>
            <a:fld id="{80AECFD6-2309-4627-95FB-B3DA1A774506}" type="slidenum">
              <a:rPr lang="en-US" smtClean="0"/>
              <a:t>‹N›</a:t>
            </a:fld>
            <a:endParaRPr lang="en-US"/>
          </a:p>
        </p:txBody>
      </p:sp>
    </p:spTree>
    <p:extLst>
      <p:ext uri="{BB962C8B-B14F-4D97-AF65-F5344CB8AC3E}">
        <p14:creationId xmlns:p14="http://schemas.microsoft.com/office/powerpoint/2010/main" val="16410624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8975" y="4758889"/>
            <a:ext cx="5511800" cy="4508421"/>
          </a:xfrm>
          <a:prstGeom prst="rect">
            <a:avLst/>
          </a:prstGeom>
          <a:noFill/>
          <a:ln>
            <a:noFill/>
          </a:ln>
        </p:spPr>
        <p:txBody>
          <a:bodyPr spcFirstLastPara="1" wrap="square" lIns="96600" tIns="96600" rIns="96600" bIns="96600"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84701233"/>
      </p:ext>
    </p:extLst>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3148396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6d98d64904_0_37: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6d98d64904_0_37: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1127032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58ab70a889_0_48: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58ab70a889_0_48: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2187104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6d98d64904_0_54: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6d98d64904_0_54: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676340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58ab70a889_0_55: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58ab70a889_0_55: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1432593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6da366c5d5_0_0: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6da366c5d5_0_0: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3182750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8ab70a889_0_62: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58ab70a889_0_62: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825051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58ab70a889_0_69: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58ab70a889_0_69: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585027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8ab70a889_0_90: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58ab70a889_0_90: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1962664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58ab70a889_0_104: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58ab70a889_0_104: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2888585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58ab70a889_0_111: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58ab70a889_0_111: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2373458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58ab70a889_0_4: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58ab70a889_0_4: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45192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6d98d30591_1_2: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6d98d30591_1_2: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4166499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58ab70a889_0_118: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8ab70a889_0_118: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3597989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58ab70a889_0_125: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58ab70a889_0_125: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2095569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6d8d67c672_0_1: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6d8d67c672_0_1: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2044133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6d92a8d65d_4_0: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6d92a8d65d_4_0: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2945571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58ab70a889_0_132: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58ab70a889_0_132: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1399400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58ab70a889_0_23: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58ab70a889_0_23: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986802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58af3a69f1_0_9: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58af3a69f1_0_9: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2058268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58ab70a889_0_29: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58ab70a889_0_29: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1126413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58ab70a889_0_41: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58ab70a889_0_41: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826820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6d98d64904_0_21: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6d98d64904_0_21: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829960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6d98d64904_0_9: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6d98d64904_0_9: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3435501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58ab70a889_0_76: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58ab70a889_0_76: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3144603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youtube.com/watch?v=iNxDzK5DRHI"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esa.int/ESA_Multimedia/Videos/2014/05/Ham_TV_commissioning"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hyperlink" Target="https://www.youtube.com/watch?v=f_tYmZOoRn4&amp;t=3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YexwopWn7ZY" TargetMode="External"/><Relationship Id="rId7"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it" b="1" i="1">
                <a:solidFill>
                  <a:srgbClr val="0B5394"/>
                </a:solidFill>
                <a:latin typeface="Verdana"/>
                <a:ea typeface="Verdana"/>
                <a:cs typeface="Verdana"/>
                <a:sym typeface="Verdana"/>
              </a:rPr>
              <a:t>“portiamo lo spazio alla gente”</a:t>
            </a:r>
            <a:endParaRPr b="1" i="1">
              <a:solidFill>
                <a:srgbClr val="0B5394"/>
              </a:solidFill>
              <a:latin typeface="Verdana"/>
              <a:ea typeface="Verdana"/>
              <a:cs typeface="Verdana"/>
              <a:sym typeface="Verdana"/>
            </a:endParaRPr>
          </a:p>
        </p:txBody>
      </p:sp>
      <p:pic>
        <p:nvPicPr>
          <p:cNvPr id="55" name="Google Shape;55;p13"/>
          <p:cNvPicPr preferRelativeResize="0"/>
          <p:nvPr/>
        </p:nvPicPr>
        <p:blipFill>
          <a:blip r:embed="rId3">
            <a:alphaModFix/>
          </a:blip>
          <a:stretch>
            <a:fillRect/>
          </a:stretch>
        </p:blipFill>
        <p:spPr>
          <a:xfrm>
            <a:off x="2196200" y="1261525"/>
            <a:ext cx="4751600" cy="2072950"/>
          </a:xfrm>
          <a:prstGeom prst="rect">
            <a:avLst/>
          </a:prstGeom>
          <a:noFill/>
          <a:ln>
            <a:noFill/>
          </a:ln>
        </p:spPr>
      </p:pic>
      <p:sp>
        <p:nvSpPr>
          <p:cNvPr id="56" name="Google Shape;56;p13"/>
          <p:cNvSpPr txBox="1"/>
          <p:nvPr/>
        </p:nvSpPr>
        <p:spPr>
          <a:xfrm>
            <a:off x="2013000" y="4496550"/>
            <a:ext cx="5217600" cy="53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200" b="1" i="1">
                <a:solidFill>
                  <a:srgbClr val="0B5394"/>
                </a:solidFill>
                <a:latin typeface="Verdana"/>
                <a:ea typeface="Verdana"/>
                <a:cs typeface="Verdana"/>
                <a:sym typeface="Verdana"/>
              </a:rPr>
              <a:t>Agenzia Spaziale Italiana - Roma, 16 Gennaio 2020</a:t>
            </a:r>
            <a:endParaRPr sz="1200" b="1" i="1">
              <a:solidFill>
                <a:srgbClr val="0B5394"/>
              </a:solidFill>
              <a:latin typeface="Verdana"/>
              <a:ea typeface="Verdana"/>
              <a:cs typeface="Verdana"/>
              <a:sym typeface="Verdana"/>
            </a:endParaRPr>
          </a:p>
        </p:txBody>
      </p:sp>
      <p:sp>
        <p:nvSpPr>
          <p:cNvPr id="57" name="Google Shape;57;p13"/>
          <p:cNvSpPr txBox="1"/>
          <p:nvPr/>
        </p:nvSpPr>
        <p:spPr>
          <a:xfrm>
            <a:off x="125800" y="3882150"/>
            <a:ext cx="8747700" cy="614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it" sz="1200" b="1">
                <a:solidFill>
                  <a:srgbClr val="0B5394"/>
                </a:solidFill>
                <a:latin typeface="Verdana"/>
                <a:ea typeface="Verdana"/>
                <a:cs typeface="Verdana"/>
                <a:sym typeface="Verdana"/>
              </a:rPr>
              <a:t>Presentazione di AMSAT Italia al Presidente dell’ASI </a:t>
            </a:r>
            <a:endParaRPr sz="1200" b="1">
              <a:solidFill>
                <a:srgbClr val="0B5394"/>
              </a:solidFill>
              <a:latin typeface="Verdana"/>
              <a:ea typeface="Verdana"/>
              <a:cs typeface="Verdana"/>
              <a:sym typeface="Verdana"/>
            </a:endParaRPr>
          </a:p>
          <a:p>
            <a:pPr marL="0" lvl="0" indent="0" algn="ctr" rtl="0">
              <a:lnSpc>
                <a:spcPct val="115000"/>
              </a:lnSpc>
              <a:spcBef>
                <a:spcPts val="0"/>
              </a:spcBef>
              <a:spcAft>
                <a:spcPts val="0"/>
              </a:spcAft>
              <a:buNone/>
            </a:pPr>
            <a:r>
              <a:rPr lang="it" sz="1200" b="1">
                <a:solidFill>
                  <a:srgbClr val="0B5394"/>
                </a:solidFill>
                <a:latin typeface="Verdana"/>
                <a:ea typeface="Verdana"/>
                <a:cs typeface="Verdana"/>
                <a:sym typeface="Verdana"/>
              </a:rPr>
              <a:t>Emanuele D’Andria (Presidente), Francesco De Paolis (Segretario), Piero Tognolatti (Sindaco)</a:t>
            </a:r>
            <a:endParaRPr sz="1200" b="1">
              <a:solidFill>
                <a:srgbClr val="0B5394"/>
              </a:solidFill>
              <a:latin typeface="Verdana"/>
              <a:ea typeface="Verdana"/>
              <a:cs typeface="Verdana"/>
              <a:sym typeface="Verdana"/>
            </a:endParaRPr>
          </a:p>
        </p:txBody>
      </p:sp>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1</a:t>
            </a:fld>
            <a:endParaRPr lang="it-IT"/>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2"/>
          <p:cNvPicPr preferRelativeResize="0"/>
          <p:nvPr/>
        </p:nvPicPr>
        <p:blipFill>
          <a:blip r:embed="rId3">
            <a:alphaModFix/>
          </a:blip>
          <a:stretch>
            <a:fillRect/>
          </a:stretch>
        </p:blipFill>
        <p:spPr>
          <a:xfrm>
            <a:off x="560350" y="1131850"/>
            <a:ext cx="8023302" cy="4011651"/>
          </a:xfrm>
          <a:prstGeom prst="rect">
            <a:avLst/>
          </a:prstGeom>
          <a:noFill/>
          <a:ln>
            <a:noFill/>
          </a:ln>
        </p:spPr>
      </p:pic>
      <p:sp>
        <p:nvSpPr>
          <p:cNvPr id="147" name="Google Shape;147;p22"/>
          <p:cNvSpPr txBox="1">
            <a:spLocks noGrp="1"/>
          </p:cNvSpPr>
          <p:nvPr>
            <p:ph type="title"/>
          </p:nvPr>
        </p:nvSpPr>
        <p:spPr>
          <a:xfrm>
            <a:off x="311700" y="445025"/>
            <a:ext cx="8520600" cy="572700"/>
          </a:xfrm>
          <a:prstGeom prst="rect">
            <a:avLst/>
          </a:prstGeom>
        </p:spPr>
        <p:txBody>
          <a:bodyPr spcFirstLastPara="1" wrap="square" lIns="91425" tIns="270000" rIns="91425" bIns="91425" anchor="t" anchorCtr="0">
            <a:noAutofit/>
          </a:bodyPr>
          <a:lstStyle/>
          <a:p>
            <a:pPr marL="0" lvl="0" indent="0" algn="ctr" rtl="0">
              <a:lnSpc>
                <a:spcPct val="115000"/>
              </a:lnSpc>
              <a:spcBef>
                <a:spcPts val="0"/>
              </a:spcBef>
              <a:spcAft>
                <a:spcPts val="1600"/>
              </a:spcAft>
              <a:buNone/>
            </a:pPr>
            <a:r>
              <a:rPr lang="it" sz="1400">
                <a:solidFill>
                  <a:schemeClr val="dk2"/>
                </a:solidFill>
                <a:latin typeface="Verdana"/>
                <a:ea typeface="Verdana"/>
                <a:cs typeface="Verdana"/>
                <a:sym typeface="Verdana"/>
              </a:rPr>
              <a:t>ARISS - Astronauts with more 10 School contacts</a:t>
            </a:r>
            <a:endParaRPr/>
          </a:p>
        </p:txBody>
      </p:sp>
      <p:pic>
        <p:nvPicPr>
          <p:cNvPr id="148" name="Google Shape;148;p22"/>
          <p:cNvPicPr preferRelativeResize="0"/>
          <p:nvPr/>
        </p:nvPicPr>
        <p:blipFill>
          <a:blip r:embed="rId4">
            <a:alphaModFix/>
          </a:blip>
          <a:stretch>
            <a:fillRect/>
          </a:stretch>
        </p:blipFill>
        <p:spPr>
          <a:xfrm>
            <a:off x="311700" y="384099"/>
            <a:ext cx="1569574" cy="694550"/>
          </a:xfrm>
          <a:prstGeom prst="rect">
            <a:avLst/>
          </a:prstGeom>
          <a:noFill/>
          <a:ln>
            <a:noFill/>
          </a:ln>
        </p:spPr>
      </p:pic>
      <p:sp>
        <p:nvSpPr>
          <p:cNvPr id="149" name="Google Shape;149;p22"/>
          <p:cNvSpPr txBox="1"/>
          <p:nvPr/>
        </p:nvSpPr>
        <p:spPr>
          <a:xfrm>
            <a:off x="6146100" y="200225"/>
            <a:ext cx="26862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b="1" i="1">
                <a:solidFill>
                  <a:srgbClr val="0B5394"/>
                </a:solidFill>
                <a:latin typeface="Verdana"/>
                <a:ea typeface="Verdana"/>
                <a:cs typeface="Verdana"/>
                <a:sym typeface="Verdana"/>
              </a:rPr>
              <a:t>“portiamo lo spazio alla gente”</a:t>
            </a:r>
            <a:endParaRPr sz="1000" b="1" i="1">
              <a:solidFill>
                <a:srgbClr val="0B5394"/>
              </a:solidFill>
              <a:latin typeface="Verdana"/>
              <a:ea typeface="Verdana"/>
              <a:cs typeface="Verdana"/>
              <a:sym typeface="Verdana"/>
            </a:endParaRPr>
          </a:p>
        </p:txBody>
      </p:sp>
      <p:sp>
        <p:nvSpPr>
          <p:cNvPr id="150" name="Google Shape;150;p22"/>
          <p:cNvSpPr txBox="1"/>
          <p:nvPr/>
        </p:nvSpPr>
        <p:spPr>
          <a:xfrm>
            <a:off x="2784750" y="4703650"/>
            <a:ext cx="35745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Agenzia Spaziale Italiana - Roma, 16 Gennaio 2020</a:t>
            </a:r>
            <a:endParaRPr sz="1000" i="1">
              <a:solidFill>
                <a:srgbClr val="0B5394"/>
              </a:solidFill>
              <a:latin typeface="Verdana"/>
              <a:ea typeface="Verdana"/>
              <a:cs typeface="Verdana"/>
              <a:sym typeface="Verdana"/>
            </a:endParaRPr>
          </a:p>
        </p:txBody>
      </p:sp>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10</a:t>
            </a:fld>
            <a:endParaRPr lang="it-IT"/>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3"/>
          <p:cNvSpPr txBox="1">
            <a:spLocks noGrp="1"/>
          </p:cNvSpPr>
          <p:nvPr>
            <p:ph type="title"/>
          </p:nvPr>
        </p:nvSpPr>
        <p:spPr>
          <a:xfrm>
            <a:off x="311700" y="445025"/>
            <a:ext cx="8520600" cy="572700"/>
          </a:xfrm>
          <a:prstGeom prst="rect">
            <a:avLst/>
          </a:prstGeom>
        </p:spPr>
        <p:txBody>
          <a:bodyPr spcFirstLastPara="1" wrap="square" lIns="91425" tIns="270000" rIns="91425" bIns="91425" anchor="t" anchorCtr="0">
            <a:noAutofit/>
          </a:bodyPr>
          <a:lstStyle/>
          <a:p>
            <a:pPr marL="0" lvl="0" indent="0" algn="ctr" rtl="0">
              <a:lnSpc>
                <a:spcPct val="115000"/>
              </a:lnSpc>
              <a:spcBef>
                <a:spcPts val="0"/>
              </a:spcBef>
              <a:spcAft>
                <a:spcPts val="1600"/>
              </a:spcAft>
              <a:buNone/>
            </a:pPr>
            <a:r>
              <a:rPr lang="it" sz="1400">
                <a:solidFill>
                  <a:schemeClr val="dk2"/>
                </a:solidFill>
                <a:latin typeface="Verdana"/>
                <a:ea typeface="Verdana"/>
                <a:cs typeface="Verdana"/>
                <a:sym typeface="Verdana"/>
              </a:rPr>
              <a:t>ARISS - School Contact</a:t>
            </a:r>
            <a:endParaRPr/>
          </a:p>
        </p:txBody>
      </p:sp>
      <p:pic>
        <p:nvPicPr>
          <p:cNvPr id="156" name="Google Shape;156;p23"/>
          <p:cNvPicPr preferRelativeResize="0"/>
          <p:nvPr/>
        </p:nvPicPr>
        <p:blipFill>
          <a:blip r:embed="rId3">
            <a:alphaModFix/>
          </a:blip>
          <a:stretch>
            <a:fillRect/>
          </a:stretch>
        </p:blipFill>
        <p:spPr>
          <a:xfrm>
            <a:off x="311700" y="384099"/>
            <a:ext cx="1569574" cy="694550"/>
          </a:xfrm>
          <a:prstGeom prst="rect">
            <a:avLst/>
          </a:prstGeom>
          <a:noFill/>
          <a:ln>
            <a:noFill/>
          </a:ln>
        </p:spPr>
      </p:pic>
      <p:sp>
        <p:nvSpPr>
          <p:cNvPr id="157" name="Google Shape;157;p23"/>
          <p:cNvSpPr txBox="1"/>
          <p:nvPr/>
        </p:nvSpPr>
        <p:spPr>
          <a:xfrm>
            <a:off x="6146100" y="200225"/>
            <a:ext cx="26862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b="1" i="1">
                <a:solidFill>
                  <a:srgbClr val="0B5394"/>
                </a:solidFill>
                <a:latin typeface="Verdana"/>
                <a:ea typeface="Verdana"/>
                <a:cs typeface="Verdana"/>
                <a:sym typeface="Verdana"/>
              </a:rPr>
              <a:t>“portiamo lo spazio alla gente”</a:t>
            </a:r>
            <a:endParaRPr sz="1000" b="1" i="1">
              <a:solidFill>
                <a:srgbClr val="0B5394"/>
              </a:solidFill>
              <a:latin typeface="Verdana"/>
              <a:ea typeface="Verdana"/>
              <a:cs typeface="Verdana"/>
              <a:sym typeface="Verdana"/>
            </a:endParaRPr>
          </a:p>
        </p:txBody>
      </p:sp>
      <p:sp>
        <p:nvSpPr>
          <p:cNvPr id="158" name="Google Shape;158;p23"/>
          <p:cNvSpPr txBox="1"/>
          <p:nvPr/>
        </p:nvSpPr>
        <p:spPr>
          <a:xfrm>
            <a:off x="2784750" y="4703650"/>
            <a:ext cx="35745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Agenzia Spaziale Italiana - Roma, 16 Gennaio 2020</a:t>
            </a:r>
            <a:endParaRPr sz="1000" i="1">
              <a:solidFill>
                <a:srgbClr val="0B5394"/>
              </a:solidFill>
              <a:latin typeface="Verdana"/>
              <a:ea typeface="Verdana"/>
              <a:cs typeface="Verdana"/>
              <a:sym typeface="Verdana"/>
            </a:endParaRPr>
          </a:p>
        </p:txBody>
      </p:sp>
      <p:pic>
        <p:nvPicPr>
          <p:cNvPr id="159" name="Google Shape;159;p23"/>
          <p:cNvPicPr preferRelativeResize="0"/>
          <p:nvPr/>
        </p:nvPicPr>
        <p:blipFill>
          <a:blip r:embed="rId4">
            <a:alphaModFix/>
          </a:blip>
          <a:stretch>
            <a:fillRect/>
          </a:stretch>
        </p:blipFill>
        <p:spPr>
          <a:xfrm>
            <a:off x="128675" y="1428950"/>
            <a:ext cx="4408025" cy="3306024"/>
          </a:xfrm>
          <a:prstGeom prst="rect">
            <a:avLst/>
          </a:prstGeom>
          <a:noFill/>
          <a:ln>
            <a:noFill/>
          </a:ln>
        </p:spPr>
      </p:pic>
      <p:pic>
        <p:nvPicPr>
          <p:cNvPr id="160" name="Google Shape;160;p23"/>
          <p:cNvPicPr preferRelativeResize="0"/>
          <p:nvPr/>
        </p:nvPicPr>
        <p:blipFill>
          <a:blip r:embed="rId5">
            <a:alphaModFix/>
          </a:blip>
          <a:stretch>
            <a:fillRect/>
          </a:stretch>
        </p:blipFill>
        <p:spPr>
          <a:xfrm>
            <a:off x="4581950" y="1428956"/>
            <a:ext cx="4408025" cy="3306019"/>
          </a:xfrm>
          <a:prstGeom prst="rect">
            <a:avLst/>
          </a:prstGeom>
          <a:noFill/>
          <a:ln>
            <a:noFill/>
          </a:ln>
        </p:spPr>
      </p:pic>
      <p:sp>
        <p:nvSpPr>
          <p:cNvPr id="161" name="Google Shape;161;p23"/>
          <p:cNvSpPr txBox="1"/>
          <p:nvPr/>
        </p:nvSpPr>
        <p:spPr>
          <a:xfrm>
            <a:off x="128725" y="1119650"/>
            <a:ext cx="44079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“after” Earthquake L’Aquila - 12 June 2009</a:t>
            </a:r>
            <a:endParaRPr sz="1000" i="1">
              <a:solidFill>
                <a:srgbClr val="0B5394"/>
              </a:solidFill>
              <a:latin typeface="Verdana"/>
              <a:ea typeface="Verdana"/>
              <a:cs typeface="Verdana"/>
              <a:sym typeface="Verdana"/>
            </a:endParaRPr>
          </a:p>
        </p:txBody>
      </p:sp>
      <p:sp>
        <p:nvSpPr>
          <p:cNvPr id="162" name="Google Shape;162;p23"/>
          <p:cNvSpPr txBox="1"/>
          <p:nvPr/>
        </p:nvSpPr>
        <p:spPr>
          <a:xfrm>
            <a:off x="4582013" y="1119650"/>
            <a:ext cx="44079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ESA Space Camp, San Rossore - 23 July 2011</a:t>
            </a:r>
            <a:endParaRPr sz="1000" i="1">
              <a:solidFill>
                <a:srgbClr val="0B5394"/>
              </a:solidFill>
              <a:latin typeface="Verdana"/>
              <a:ea typeface="Verdana"/>
              <a:cs typeface="Verdana"/>
              <a:sym typeface="Verdana"/>
            </a:endParaRPr>
          </a:p>
        </p:txBody>
      </p:sp>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11</a:t>
            </a:fld>
            <a:endParaRPr lang="it-IT"/>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4"/>
          <p:cNvSpPr txBox="1">
            <a:spLocks noGrp="1"/>
          </p:cNvSpPr>
          <p:nvPr>
            <p:ph type="title"/>
          </p:nvPr>
        </p:nvSpPr>
        <p:spPr>
          <a:xfrm>
            <a:off x="311700" y="445025"/>
            <a:ext cx="8520600" cy="572700"/>
          </a:xfrm>
          <a:prstGeom prst="rect">
            <a:avLst/>
          </a:prstGeom>
        </p:spPr>
        <p:txBody>
          <a:bodyPr spcFirstLastPara="1" wrap="square" lIns="91425" tIns="270000" rIns="91425" bIns="91425" anchor="t" anchorCtr="0">
            <a:noAutofit/>
          </a:bodyPr>
          <a:lstStyle/>
          <a:p>
            <a:pPr marL="0" lvl="0" indent="0" algn="ctr" rtl="0">
              <a:lnSpc>
                <a:spcPct val="115000"/>
              </a:lnSpc>
              <a:spcBef>
                <a:spcPts val="0"/>
              </a:spcBef>
              <a:spcAft>
                <a:spcPts val="1600"/>
              </a:spcAft>
              <a:buNone/>
            </a:pPr>
            <a:r>
              <a:rPr lang="it" sz="1400">
                <a:solidFill>
                  <a:schemeClr val="dk2"/>
                </a:solidFill>
                <a:latin typeface="Verdana"/>
                <a:ea typeface="Verdana"/>
                <a:cs typeface="Verdana"/>
                <a:sym typeface="Verdana"/>
              </a:rPr>
              <a:t>ARISS - School Contact</a:t>
            </a:r>
            <a:endParaRPr/>
          </a:p>
        </p:txBody>
      </p:sp>
      <p:pic>
        <p:nvPicPr>
          <p:cNvPr id="168" name="Google Shape;168;p24"/>
          <p:cNvPicPr preferRelativeResize="0"/>
          <p:nvPr/>
        </p:nvPicPr>
        <p:blipFill>
          <a:blip r:embed="rId3">
            <a:alphaModFix/>
          </a:blip>
          <a:stretch>
            <a:fillRect/>
          </a:stretch>
        </p:blipFill>
        <p:spPr>
          <a:xfrm>
            <a:off x="311700" y="384099"/>
            <a:ext cx="1569574" cy="694550"/>
          </a:xfrm>
          <a:prstGeom prst="rect">
            <a:avLst/>
          </a:prstGeom>
          <a:noFill/>
          <a:ln>
            <a:noFill/>
          </a:ln>
        </p:spPr>
      </p:pic>
      <p:sp>
        <p:nvSpPr>
          <p:cNvPr id="169" name="Google Shape;169;p24"/>
          <p:cNvSpPr txBox="1"/>
          <p:nvPr/>
        </p:nvSpPr>
        <p:spPr>
          <a:xfrm>
            <a:off x="6146100" y="200225"/>
            <a:ext cx="26862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b="1" i="1">
                <a:solidFill>
                  <a:srgbClr val="0B5394"/>
                </a:solidFill>
                <a:latin typeface="Verdana"/>
                <a:ea typeface="Verdana"/>
                <a:cs typeface="Verdana"/>
                <a:sym typeface="Verdana"/>
              </a:rPr>
              <a:t>“portiamo lo spazio alla gente”</a:t>
            </a:r>
            <a:endParaRPr sz="1000" b="1" i="1">
              <a:solidFill>
                <a:srgbClr val="0B5394"/>
              </a:solidFill>
              <a:latin typeface="Verdana"/>
              <a:ea typeface="Verdana"/>
              <a:cs typeface="Verdana"/>
              <a:sym typeface="Verdana"/>
            </a:endParaRPr>
          </a:p>
        </p:txBody>
      </p:sp>
      <p:sp>
        <p:nvSpPr>
          <p:cNvPr id="170" name="Google Shape;170;p24"/>
          <p:cNvSpPr txBox="1"/>
          <p:nvPr/>
        </p:nvSpPr>
        <p:spPr>
          <a:xfrm>
            <a:off x="2784750" y="4703650"/>
            <a:ext cx="35745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Agenzia Spaziale Italiana - Roma, 16 Gennaio 2020</a:t>
            </a:r>
            <a:endParaRPr sz="1000" i="1">
              <a:solidFill>
                <a:srgbClr val="0B5394"/>
              </a:solidFill>
              <a:latin typeface="Verdana"/>
              <a:ea typeface="Verdana"/>
              <a:cs typeface="Verdana"/>
              <a:sym typeface="Verdana"/>
            </a:endParaRPr>
          </a:p>
        </p:txBody>
      </p:sp>
      <p:sp>
        <p:nvSpPr>
          <p:cNvPr id="171" name="Google Shape;171;p24"/>
          <p:cNvSpPr txBox="1"/>
          <p:nvPr/>
        </p:nvSpPr>
        <p:spPr>
          <a:xfrm>
            <a:off x="128725" y="1119650"/>
            <a:ext cx="4407900" cy="46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it" sz="1000" i="1">
                <a:solidFill>
                  <a:srgbClr val="0B5394"/>
                </a:solidFill>
                <a:latin typeface="Verdana"/>
                <a:ea typeface="Verdana"/>
                <a:cs typeface="Verdana"/>
                <a:sym typeface="Verdana"/>
              </a:rPr>
              <a:t>Scolari Scuola “SantaTeresa” di Roma, </a:t>
            </a:r>
            <a:endParaRPr sz="1000" i="1">
              <a:solidFill>
                <a:srgbClr val="0B5394"/>
              </a:solidFill>
              <a:latin typeface="Verdana"/>
              <a:ea typeface="Verdana"/>
              <a:cs typeface="Verdana"/>
              <a:sym typeface="Verdana"/>
            </a:endParaRPr>
          </a:p>
          <a:p>
            <a:pPr marL="0" marR="0" lvl="0" indent="0" algn="ctr" rtl="0">
              <a:lnSpc>
                <a:spcPct val="100000"/>
              </a:lnSpc>
              <a:spcBef>
                <a:spcPts val="0"/>
              </a:spcBef>
              <a:spcAft>
                <a:spcPts val="0"/>
              </a:spcAft>
              <a:buNone/>
            </a:pPr>
            <a:r>
              <a:rPr lang="it" sz="1000" i="1">
                <a:solidFill>
                  <a:srgbClr val="0B5394"/>
                </a:solidFill>
                <a:latin typeface="Verdana"/>
                <a:ea typeface="Verdana"/>
                <a:cs typeface="Verdana"/>
                <a:sym typeface="Verdana"/>
              </a:rPr>
              <a:t>School Contact 30/10/2008</a:t>
            </a:r>
            <a:endParaRPr sz="1000" i="1">
              <a:solidFill>
                <a:srgbClr val="0B5394"/>
              </a:solidFill>
              <a:latin typeface="Verdana"/>
              <a:ea typeface="Verdana"/>
              <a:cs typeface="Verdana"/>
              <a:sym typeface="Verdana"/>
            </a:endParaRPr>
          </a:p>
        </p:txBody>
      </p:sp>
      <p:sp>
        <p:nvSpPr>
          <p:cNvPr id="172" name="Google Shape;172;p24"/>
          <p:cNvSpPr txBox="1"/>
          <p:nvPr/>
        </p:nvSpPr>
        <p:spPr>
          <a:xfrm>
            <a:off x="4582013" y="1119650"/>
            <a:ext cx="4407900" cy="309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it" sz="1000" i="1" u="sng">
                <a:solidFill>
                  <a:schemeClr val="hlink"/>
                </a:solidFill>
                <a:latin typeface="Verdana"/>
                <a:ea typeface="Verdana"/>
                <a:cs typeface="Verdana"/>
                <a:sym typeface="Verdana"/>
                <a:hlinkClick r:id="rId4"/>
              </a:rPr>
              <a:t>Il presidente della Repubblica loda gli school contact</a:t>
            </a:r>
            <a:r>
              <a:rPr lang="it" sz="1000" i="1" u="sng">
                <a:solidFill>
                  <a:schemeClr val="hlink"/>
                </a:solidFill>
                <a:latin typeface="Verdana"/>
                <a:ea typeface="Verdana"/>
                <a:cs typeface="Verdana"/>
                <a:sym typeface="Verdana"/>
                <a:hlinkClick r:id="rId4"/>
              </a:rPr>
              <a:t> 31/10/2007</a:t>
            </a:r>
            <a:endParaRPr sz="1000" i="1">
              <a:solidFill>
                <a:srgbClr val="0B5394"/>
              </a:solidFill>
              <a:latin typeface="Verdana"/>
              <a:ea typeface="Verdana"/>
              <a:cs typeface="Verdana"/>
              <a:sym typeface="Verdana"/>
            </a:endParaRPr>
          </a:p>
        </p:txBody>
      </p:sp>
      <p:pic>
        <p:nvPicPr>
          <p:cNvPr id="173" name="Google Shape;173;p24"/>
          <p:cNvPicPr preferRelativeResize="0"/>
          <p:nvPr/>
        </p:nvPicPr>
        <p:blipFill>
          <a:blip r:embed="rId5">
            <a:alphaModFix/>
          </a:blip>
          <a:stretch>
            <a:fillRect/>
          </a:stretch>
        </p:blipFill>
        <p:spPr>
          <a:xfrm>
            <a:off x="716863" y="1581350"/>
            <a:ext cx="3231615" cy="2969899"/>
          </a:xfrm>
          <a:prstGeom prst="rect">
            <a:avLst/>
          </a:prstGeom>
          <a:noFill/>
          <a:ln>
            <a:noFill/>
          </a:ln>
        </p:spPr>
      </p:pic>
      <p:pic>
        <p:nvPicPr>
          <p:cNvPr id="174" name="Google Shape;174;p24"/>
          <p:cNvPicPr preferRelativeResize="0"/>
          <p:nvPr/>
        </p:nvPicPr>
        <p:blipFill>
          <a:blip r:embed="rId6">
            <a:alphaModFix/>
          </a:blip>
          <a:stretch>
            <a:fillRect/>
          </a:stretch>
        </p:blipFill>
        <p:spPr>
          <a:xfrm>
            <a:off x="4839149" y="1581350"/>
            <a:ext cx="3893651" cy="2969900"/>
          </a:xfrm>
          <a:prstGeom prst="rect">
            <a:avLst/>
          </a:prstGeom>
          <a:noFill/>
          <a:ln>
            <a:noFill/>
          </a:ln>
        </p:spPr>
      </p:pic>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12</a:t>
            </a:fld>
            <a:endParaRPr lang="it-IT"/>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5"/>
          <p:cNvSpPr txBox="1">
            <a:spLocks noGrp="1"/>
          </p:cNvSpPr>
          <p:nvPr>
            <p:ph type="title"/>
          </p:nvPr>
        </p:nvSpPr>
        <p:spPr>
          <a:xfrm>
            <a:off x="311700" y="445025"/>
            <a:ext cx="8520600" cy="572700"/>
          </a:xfrm>
          <a:prstGeom prst="rect">
            <a:avLst/>
          </a:prstGeom>
        </p:spPr>
        <p:txBody>
          <a:bodyPr spcFirstLastPara="1" wrap="square" lIns="91425" tIns="270000" rIns="91425" bIns="91425" anchor="t" anchorCtr="0">
            <a:noAutofit/>
          </a:bodyPr>
          <a:lstStyle/>
          <a:p>
            <a:pPr marL="0" lvl="0" indent="0" algn="ctr" rtl="0">
              <a:lnSpc>
                <a:spcPct val="115000"/>
              </a:lnSpc>
              <a:spcBef>
                <a:spcPts val="0"/>
              </a:spcBef>
              <a:spcAft>
                <a:spcPts val="1600"/>
              </a:spcAft>
              <a:buNone/>
            </a:pPr>
            <a:r>
              <a:rPr lang="it" sz="2400" b="1">
                <a:solidFill>
                  <a:schemeClr val="dk2"/>
                </a:solidFill>
                <a:latin typeface="Verdana"/>
                <a:ea typeface="Verdana"/>
                <a:cs typeface="Verdana"/>
                <a:sym typeface="Verdana"/>
              </a:rPr>
              <a:t>HAMTV</a:t>
            </a:r>
            <a:endParaRPr sz="2400" b="1"/>
          </a:p>
        </p:txBody>
      </p:sp>
      <p:sp>
        <p:nvSpPr>
          <p:cNvPr id="180" name="Google Shape;180;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Verdana"/>
              <a:buChar char="●"/>
            </a:pPr>
            <a:r>
              <a:rPr lang="it" sz="1400">
                <a:latin typeface="Verdana"/>
                <a:ea typeface="Verdana"/>
                <a:cs typeface="Verdana"/>
                <a:sym typeface="Verdana"/>
              </a:rPr>
              <a:t>E’ il progetto proposto da AMSAT Italia all’Agenzia Spaziale Europea (ESA) nel 2010, fortemente sostenuto da Paolo Nespoli, per dare la possibilità agli studenti, durante gli school contacts, di osservare l’astronauta con il quale dialogano</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Si compone di un trasmettitore (HAMVIDEO) operante sulle bande di frequenza attribuite al servizio di radioamatore (Banda S) e di una o più stazioni riceventi con parabole di circa 120 cm che ricevono il segnale e lo mettono in rete a disposizione degli utenti</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L’ESA ha approvato il progetto affidando la realizzazione a Kayser Italia, di cui AMSAT Italia è stata consulente per gli aspetti legati al payload di comunicazione</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HAMVIDEO è stato inviato a bordo dell’ISS nell’agosto 2013 con il cargo giapponese HTV-4</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u="sng">
                <a:solidFill>
                  <a:schemeClr val="hlink"/>
                </a:solidFill>
                <a:latin typeface="Verdana"/>
                <a:ea typeface="Verdana"/>
                <a:cs typeface="Verdana"/>
                <a:sym typeface="Verdana"/>
                <a:hlinkClick r:id="rId3"/>
              </a:rPr>
              <a:t>La prima trasmissione di collaudo di HAMVIDEO</a:t>
            </a:r>
            <a:r>
              <a:rPr lang="it" sz="1400">
                <a:latin typeface="Verdana"/>
                <a:ea typeface="Verdana"/>
                <a:cs typeface="Verdana"/>
                <a:sym typeface="Verdana"/>
              </a:rPr>
              <a:t> con il coordinamento dell’ESA è avvenuta l’8 Marzo 2014 utilizzando l’antenna </a:t>
            </a:r>
            <a:r>
              <a:rPr lang="it" sz="1400" u="sng">
                <a:solidFill>
                  <a:schemeClr val="hlink"/>
                </a:solidFill>
                <a:latin typeface="Verdana"/>
                <a:ea typeface="Verdana"/>
                <a:cs typeface="Verdana"/>
                <a:sym typeface="Verdana"/>
                <a:hlinkClick r:id="rId4"/>
              </a:rPr>
              <a:t>VLBI di Matera dell’ASI.</a:t>
            </a:r>
            <a:endParaRPr sz="1400">
              <a:latin typeface="Verdana"/>
              <a:ea typeface="Verdana"/>
              <a:cs typeface="Verdana"/>
              <a:sym typeface="Verdana"/>
            </a:endParaRPr>
          </a:p>
          <a:p>
            <a:pPr marL="0" lvl="0" indent="0" algn="l" rtl="0">
              <a:spcBef>
                <a:spcPts val="1600"/>
              </a:spcBef>
              <a:spcAft>
                <a:spcPts val="1600"/>
              </a:spcAft>
              <a:buNone/>
            </a:pPr>
            <a:endParaRPr sz="1400">
              <a:latin typeface="Verdana"/>
              <a:ea typeface="Verdana"/>
              <a:cs typeface="Verdana"/>
              <a:sym typeface="Verdana"/>
            </a:endParaRPr>
          </a:p>
        </p:txBody>
      </p:sp>
      <p:pic>
        <p:nvPicPr>
          <p:cNvPr id="181" name="Google Shape;181;p25"/>
          <p:cNvPicPr preferRelativeResize="0"/>
          <p:nvPr/>
        </p:nvPicPr>
        <p:blipFill>
          <a:blip r:embed="rId5">
            <a:alphaModFix/>
          </a:blip>
          <a:stretch>
            <a:fillRect/>
          </a:stretch>
        </p:blipFill>
        <p:spPr>
          <a:xfrm>
            <a:off x="311700" y="384099"/>
            <a:ext cx="1569574" cy="694550"/>
          </a:xfrm>
          <a:prstGeom prst="rect">
            <a:avLst/>
          </a:prstGeom>
          <a:noFill/>
          <a:ln>
            <a:noFill/>
          </a:ln>
        </p:spPr>
      </p:pic>
      <p:sp>
        <p:nvSpPr>
          <p:cNvPr id="182" name="Google Shape;182;p25"/>
          <p:cNvSpPr txBox="1"/>
          <p:nvPr/>
        </p:nvSpPr>
        <p:spPr>
          <a:xfrm>
            <a:off x="6146100" y="200225"/>
            <a:ext cx="26862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b="1" i="1">
                <a:solidFill>
                  <a:srgbClr val="0B5394"/>
                </a:solidFill>
                <a:latin typeface="Verdana"/>
                <a:ea typeface="Verdana"/>
                <a:cs typeface="Verdana"/>
                <a:sym typeface="Verdana"/>
              </a:rPr>
              <a:t>“portiamo lo spazio alla gente”</a:t>
            </a:r>
            <a:endParaRPr sz="1000" b="1" i="1">
              <a:solidFill>
                <a:srgbClr val="0B5394"/>
              </a:solidFill>
              <a:latin typeface="Verdana"/>
              <a:ea typeface="Verdana"/>
              <a:cs typeface="Verdana"/>
              <a:sym typeface="Verdana"/>
            </a:endParaRPr>
          </a:p>
        </p:txBody>
      </p:sp>
      <p:sp>
        <p:nvSpPr>
          <p:cNvPr id="183" name="Google Shape;183;p25"/>
          <p:cNvSpPr txBox="1"/>
          <p:nvPr/>
        </p:nvSpPr>
        <p:spPr>
          <a:xfrm>
            <a:off x="2784750" y="4703650"/>
            <a:ext cx="35745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Agenzia Spaziale Italiana - Roma, 16 Gennaio 2020</a:t>
            </a:r>
            <a:endParaRPr sz="1000" i="1">
              <a:solidFill>
                <a:srgbClr val="0B5394"/>
              </a:solidFill>
              <a:latin typeface="Verdana"/>
              <a:ea typeface="Verdana"/>
              <a:cs typeface="Verdana"/>
              <a:sym typeface="Verdana"/>
            </a:endParaRPr>
          </a:p>
        </p:txBody>
      </p:sp>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13</a:t>
            </a:fld>
            <a:endParaRPr lang="it-IT"/>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6"/>
          <p:cNvSpPr txBox="1">
            <a:spLocks noGrp="1"/>
          </p:cNvSpPr>
          <p:nvPr>
            <p:ph type="title"/>
          </p:nvPr>
        </p:nvSpPr>
        <p:spPr>
          <a:xfrm>
            <a:off x="311700" y="77700"/>
            <a:ext cx="8520600" cy="543600"/>
          </a:xfrm>
          <a:prstGeom prst="rect">
            <a:avLst/>
          </a:prstGeom>
        </p:spPr>
        <p:txBody>
          <a:bodyPr spcFirstLastPara="1" wrap="square" lIns="91425" tIns="270000" rIns="91425" bIns="91425" anchor="t" anchorCtr="0">
            <a:noAutofit/>
          </a:bodyPr>
          <a:lstStyle/>
          <a:p>
            <a:pPr marL="0" lvl="0" indent="0" algn="ctr" rtl="0">
              <a:lnSpc>
                <a:spcPct val="115000"/>
              </a:lnSpc>
              <a:spcBef>
                <a:spcPts val="0"/>
              </a:spcBef>
              <a:spcAft>
                <a:spcPts val="1600"/>
              </a:spcAft>
              <a:buNone/>
            </a:pPr>
            <a:r>
              <a:rPr lang="it" sz="2400" b="1">
                <a:solidFill>
                  <a:schemeClr val="dk2"/>
                </a:solidFill>
                <a:latin typeface="Verdana"/>
                <a:ea typeface="Verdana"/>
                <a:cs typeface="Verdana"/>
                <a:sym typeface="Verdana"/>
              </a:rPr>
              <a:t>HAMTV</a:t>
            </a:r>
            <a:endParaRPr sz="2400" b="1"/>
          </a:p>
        </p:txBody>
      </p:sp>
      <p:sp>
        <p:nvSpPr>
          <p:cNvPr id="189" name="Google Shape;189;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1400">
              <a:latin typeface="Verdana"/>
              <a:ea typeface="Verdana"/>
              <a:cs typeface="Verdana"/>
              <a:sym typeface="Verdana"/>
            </a:endParaRPr>
          </a:p>
          <a:p>
            <a:pPr marL="0" lvl="0" indent="0" algn="l" rtl="0">
              <a:spcBef>
                <a:spcPts val="1600"/>
              </a:spcBef>
              <a:spcAft>
                <a:spcPts val="1600"/>
              </a:spcAft>
              <a:buNone/>
            </a:pPr>
            <a:endParaRPr sz="1400">
              <a:latin typeface="Verdana"/>
              <a:ea typeface="Verdana"/>
              <a:cs typeface="Verdana"/>
              <a:sym typeface="Verdana"/>
            </a:endParaRPr>
          </a:p>
        </p:txBody>
      </p:sp>
      <p:pic>
        <p:nvPicPr>
          <p:cNvPr id="190" name="Google Shape;190;p26"/>
          <p:cNvPicPr preferRelativeResize="0"/>
          <p:nvPr/>
        </p:nvPicPr>
        <p:blipFill>
          <a:blip r:embed="rId3">
            <a:alphaModFix/>
          </a:blip>
          <a:stretch>
            <a:fillRect/>
          </a:stretch>
        </p:blipFill>
        <p:spPr>
          <a:xfrm>
            <a:off x="311700" y="384099"/>
            <a:ext cx="1569574" cy="694550"/>
          </a:xfrm>
          <a:prstGeom prst="rect">
            <a:avLst/>
          </a:prstGeom>
          <a:noFill/>
          <a:ln>
            <a:noFill/>
          </a:ln>
        </p:spPr>
      </p:pic>
      <p:sp>
        <p:nvSpPr>
          <p:cNvPr id="191" name="Google Shape;191;p26"/>
          <p:cNvSpPr txBox="1"/>
          <p:nvPr/>
        </p:nvSpPr>
        <p:spPr>
          <a:xfrm>
            <a:off x="6146100" y="200225"/>
            <a:ext cx="26862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b="1" i="1">
                <a:solidFill>
                  <a:srgbClr val="0B5394"/>
                </a:solidFill>
                <a:latin typeface="Verdana"/>
                <a:ea typeface="Verdana"/>
                <a:cs typeface="Verdana"/>
                <a:sym typeface="Verdana"/>
              </a:rPr>
              <a:t>“portiamo lo spazio alla gente”</a:t>
            </a:r>
            <a:endParaRPr sz="1000" b="1" i="1">
              <a:solidFill>
                <a:srgbClr val="0B5394"/>
              </a:solidFill>
              <a:latin typeface="Verdana"/>
              <a:ea typeface="Verdana"/>
              <a:cs typeface="Verdana"/>
              <a:sym typeface="Verdana"/>
            </a:endParaRPr>
          </a:p>
        </p:txBody>
      </p:sp>
      <p:sp>
        <p:nvSpPr>
          <p:cNvPr id="192" name="Google Shape;192;p26"/>
          <p:cNvSpPr txBox="1"/>
          <p:nvPr/>
        </p:nvSpPr>
        <p:spPr>
          <a:xfrm>
            <a:off x="2784750" y="4703650"/>
            <a:ext cx="35745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Agenzia Spaziale Italiana - Roma, 16 Gennaio 2020</a:t>
            </a:r>
            <a:endParaRPr sz="1000" i="1">
              <a:solidFill>
                <a:srgbClr val="0B5394"/>
              </a:solidFill>
              <a:latin typeface="Verdana"/>
              <a:ea typeface="Verdana"/>
              <a:cs typeface="Verdana"/>
              <a:sym typeface="Verdana"/>
            </a:endParaRPr>
          </a:p>
        </p:txBody>
      </p:sp>
      <p:pic>
        <p:nvPicPr>
          <p:cNvPr id="193" name="Google Shape;193;p26"/>
          <p:cNvPicPr preferRelativeResize="0"/>
          <p:nvPr/>
        </p:nvPicPr>
        <p:blipFill>
          <a:blip r:embed="rId4">
            <a:alphaModFix/>
          </a:blip>
          <a:stretch>
            <a:fillRect/>
          </a:stretch>
        </p:blipFill>
        <p:spPr>
          <a:xfrm>
            <a:off x="1989025" y="769200"/>
            <a:ext cx="5293727" cy="3970277"/>
          </a:xfrm>
          <a:prstGeom prst="rect">
            <a:avLst/>
          </a:prstGeom>
          <a:noFill/>
          <a:ln>
            <a:noFill/>
          </a:ln>
        </p:spPr>
      </p:pic>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14</a:t>
            </a:fld>
            <a:endParaRPr lang="it-IT"/>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7"/>
          <p:cNvSpPr txBox="1">
            <a:spLocks noGrp="1"/>
          </p:cNvSpPr>
          <p:nvPr>
            <p:ph type="title"/>
          </p:nvPr>
        </p:nvSpPr>
        <p:spPr>
          <a:xfrm>
            <a:off x="311700" y="445025"/>
            <a:ext cx="8520600" cy="572700"/>
          </a:xfrm>
          <a:prstGeom prst="rect">
            <a:avLst/>
          </a:prstGeom>
        </p:spPr>
        <p:txBody>
          <a:bodyPr spcFirstLastPara="1" wrap="square" lIns="91425" tIns="270000" rIns="91425" bIns="91425" anchor="t" anchorCtr="0">
            <a:noAutofit/>
          </a:bodyPr>
          <a:lstStyle/>
          <a:p>
            <a:pPr marL="0" lvl="0" indent="0" algn="ctr" rtl="0">
              <a:lnSpc>
                <a:spcPct val="115000"/>
              </a:lnSpc>
              <a:spcBef>
                <a:spcPts val="0"/>
              </a:spcBef>
              <a:spcAft>
                <a:spcPts val="1600"/>
              </a:spcAft>
              <a:buNone/>
            </a:pPr>
            <a:r>
              <a:rPr lang="it" sz="2400" b="1">
                <a:solidFill>
                  <a:schemeClr val="dk2"/>
                </a:solidFill>
                <a:latin typeface="Verdana"/>
                <a:ea typeface="Verdana"/>
                <a:cs typeface="Verdana"/>
                <a:sym typeface="Verdana"/>
              </a:rPr>
              <a:t>HAMTV</a:t>
            </a:r>
            <a:endParaRPr sz="2400" b="1">
              <a:latin typeface="Verdana"/>
              <a:ea typeface="Verdana"/>
              <a:cs typeface="Verdana"/>
              <a:sym typeface="Verdana"/>
            </a:endParaRPr>
          </a:p>
        </p:txBody>
      </p:sp>
      <p:sp>
        <p:nvSpPr>
          <p:cNvPr id="199" name="Google Shape;199;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Verdana"/>
              <a:buChar char="●"/>
            </a:pPr>
            <a:r>
              <a:rPr lang="it" sz="1400">
                <a:latin typeface="Verdana"/>
                <a:ea typeface="Verdana"/>
                <a:cs typeface="Verdana"/>
                <a:sym typeface="Verdana"/>
              </a:rPr>
              <a:t>Nel corso della missione di Samantha Cristoforetti si è cercato di far autorizzare per la prima volta l’attivazione di HAMVIDEO per gli school contacts per connotare ancora di più la nazionalità del progetto HAMTV, ma problemi contingenti non ne hanno mai permesso l’attivazione</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L’onore di inaugurare questo strumento negli school contacts è capitato a Tim Peake, astronauta inglese, la cui Agenzia nazionale ha dato straordinaria rilevanza all’evento</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In Aprile 2018 dopo aver superato largamente la vita di progetto prevista in due anni, HAMVIDEO ha smesso di funzionare ed in via del tutto eccezionale è stato autorizzato dalla NASA ad essere riportato a terra per la riparazione presso Kayser Italia, dove attualmente si trova</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L’invio sulla ISS dovrebbe avvenire nell’anno in corso</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E’ in corso la definizione dei requisiti della seconda generazione di HAMVIDEO</a:t>
            </a:r>
            <a:endParaRPr sz="1400">
              <a:latin typeface="Verdana"/>
              <a:ea typeface="Verdana"/>
              <a:cs typeface="Verdana"/>
              <a:sym typeface="Verdana"/>
            </a:endParaRPr>
          </a:p>
        </p:txBody>
      </p:sp>
      <p:pic>
        <p:nvPicPr>
          <p:cNvPr id="200" name="Google Shape;200;p27"/>
          <p:cNvPicPr preferRelativeResize="0"/>
          <p:nvPr/>
        </p:nvPicPr>
        <p:blipFill>
          <a:blip r:embed="rId3">
            <a:alphaModFix/>
          </a:blip>
          <a:stretch>
            <a:fillRect/>
          </a:stretch>
        </p:blipFill>
        <p:spPr>
          <a:xfrm>
            <a:off x="311700" y="384099"/>
            <a:ext cx="1569574" cy="694550"/>
          </a:xfrm>
          <a:prstGeom prst="rect">
            <a:avLst/>
          </a:prstGeom>
          <a:noFill/>
          <a:ln>
            <a:noFill/>
          </a:ln>
        </p:spPr>
      </p:pic>
      <p:sp>
        <p:nvSpPr>
          <p:cNvPr id="201" name="Google Shape;201;p27"/>
          <p:cNvSpPr txBox="1"/>
          <p:nvPr/>
        </p:nvSpPr>
        <p:spPr>
          <a:xfrm>
            <a:off x="6146100" y="200225"/>
            <a:ext cx="26862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b="1" i="1">
                <a:solidFill>
                  <a:srgbClr val="0B5394"/>
                </a:solidFill>
                <a:latin typeface="Verdana"/>
                <a:ea typeface="Verdana"/>
                <a:cs typeface="Verdana"/>
                <a:sym typeface="Verdana"/>
              </a:rPr>
              <a:t>“portiamo lo spazio alla gente”</a:t>
            </a:r>
            <a:endParaRPr sz="1000" b="1" i="1">
              <a:solidFill>
                <a:srgbClr val="0B5394"/>
              </a:solidFill>
              <a:latin typeface="Verdana"/>
              <a:ea typeface="Verdana"/>
              <a:cs typeface="Verdana"/>
              <a:sym typeface="Verdana"/>
            </a:endParaRPr>
          </a:p>
        </p:txBody>
      </p:sp>
      <p:sp>
        <p:nvSpPr>
          <p:cNvPr id="202" name="Google Shape;202;p27"/>
          <p:cNvSpPr txBox="1"/>
          <p:nvPr/>
        </p:nvSpPr>
        <p:spPr>
          <a:xfrm>
            <a:off x="2784750" y="4703650"/>
            <a:ext cx="35745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Agenzia Spaziale Italiana - Roma, 16 Gennaio 2020</a:t>
            </a:r>
            <a:endParaRPr sz="1000" i="1">
              <a:solidFill>
                <a:srgbClr val="0B5394"/>
              </a:solidFill>
              <a:latin typeface="Verdana"/>
              <a:ea typeface="Verdana"/>
              <a:cs typeface="Verdana"/>
              <a:sym typeface="Verdana"/>
            </a:endParaRPr>
          </a:p>
        </p:txBody>
      </p:sp>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15</a:t>
            </a:fld>
            <a:endParaRPr lang="it-IT"/>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8"/>
          <p:cNvSpPr txBox="1">
            <a:spLocks noGrp="1"/>
          </p:cNvSpPr>
          <p:nvPr>
            <p:ph type="title"/>
          </p:nvPr>
        </p:nvSpPr>
        <p:spPr>
          <a:xfrm>
            <a:off x="311700" y="251625"/>
            <a:ext cx="8520600" cy="658500"/>
          </a:xfrm>
          <a:prstGeom prst="rect">
            <a:avLst/>
          </a:prstGeom>
        </p:spPr>
        <p:txBody>
          <a:bodyPr spcFirstLastPara="1" wrap="square" lIns="91425" tIns="270000" rIns="91425" bIns="91425" anchor="t" anchorCtr="0">
            <a:noAutofit/>
          </a:bodyPr>
          <a:lstStyle/>
          <a:p>
            <a:pPr marL="0" lvl="0" indent="0" algn="ctr" rtl="0">
              <a:lnSpc>
                <a:spcPct val="115000"/>
              </a:lnSpc>
              <a:spcBef>
                <a:spcPts val="0"/>
              </a:spcBef>
              <a:spcAft>
                <a:spcPts val="0"/>
              </a:spcAft>
              <a:buNone/>
            </a:pPr>
            <a:r>
              <a:rPr lang="it" sz="1800" b="1">
                <a:solidFill>
                  <a:schemeClr val="dk2"/>
                </a:solidFill>
                <a:latin typeface="Verdana"/>
                <a:ea typeface="Verdana"/>
                <a:cs typeface="Verdana"/>
                <a:sym typeface="Verdana"/>
              </a:rPr>
              <a:t>HAMVIDEO</a:t>
            </a:r>
            <a:endParaRPr sz="1800" b="1">
              <a:solidFill>
                <a:schemeClr val="dk2"/>
              </a:solidFill>
              <a:latin typeface="Verdana"/>
              <a:ea typeface="Verdana"/>
              <a:cs typeface="Verdana"/>
              <a:sym typeface="Verdana"/>
            </a:endParaRPr>
          </a:p>
          <a:p>
            <a:pPr marL="0" lvl="0" indent="0" algn="ctr" rtl="0">
              <a:lnSpc>
                <a:spcPct val="115000"/>
              </a:lnSpc>
              <a:spcBef>
                <a:spcPts val="1600"/>
              </a:spcBef>
              <a:spcAft>
                <a:spcPts val="0"/>
              </a:spcAft>
              <a:buNone/>
            </a:pPr>
            <a:endParaRPr sz="2400" b="1">
              <a:solidFill>
                <a:schemeClr val="dk2"/>
              </a:solidFill>
              <a:latin typeface="Verdana"/>
              <a:ea typeface="Verdana"/>
              <a:cs typeface="Verdana"/>
              <a:sym typeface="Verdana"/>
            </a:endParaRPr>
          </a:p>
          <a:p>
            <a:pPr marL="0" lvl="0" indent="0" algn="ctr" rtl="0">
              <a:lnSpc>
                <a:spcPct val="115000"/>
              </a:lnSpc>
              <a:spcBef>
                <a:spcPts val="1600"/>
              </a:spcBef>
              <a:spcAft>
                <a:spcPts val="1600"/>
              </a:spcAft>
              <a:buNone/>
            </a:pPr>
            <a:endParaRPr sz="2400" b="1">
              <a:solidFill>
                <a:schemeClr val="dk2"/>
              </a:solidFill>
              <a:latin typeface="Verdana"/>
              <a:ea typeface="Verdana"/>
              <a:cs typeface="Verdana"/>
              <a:sym typeface="Verdana"/>
            </a:endParaRPr>
          </a:p>
        </p:txBody>
      </p:sp>
      <p:pic>
        <p:nvPicPr>
          <p:cNvPr id="208" name="Google Shape;208;p28"/>
          <p:cNvPicPr preferRelativeResize="0"/>
          <p:nvPr/>
        </p:nvPicPr>
        <p:blipFill>
          <a:blip r:embed="rId3">
            <a:alphaModFix/>
          </a:blip>
          <a:stretch>
            <a:fillRect/>
          </a:stretch>
        </p:blipFill>
        <p:spPr>
          <a:xfrm>
            <a:off x="311700" y="384099"/>
            <a:ext cx="1569574" cy="694550"/>
          </a:xfrm>
          <a:prstGeom prst="rect">
            <a:avLst/>
          </a:prstGeom>
          <a:noFill/>
          <a:ln>
            <a:noFill/>
          </a:ln>
        </p:spPr>
      </p:pic>
      <p:sp>
        <p:nvSpPr>
          <p:cNvPr id="209" name="Google Shape;209;p28"/>
          <p:cNvSpPr txBox="1"/>
          <p:nvPr/>
        </p:nvSpPr>
        <p:spPr>
          <a:xfrm>
            <a:off x="6146100" y="200225"/>
            <a:ext cx="26862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b="1" i="1">
                <a:solidFill>
                  <a:srgbClr val="0B5394"/>
                </a:solidFill>
                <a:latin typeface="Verdana"/>
                <a:ea typeface="Verdana"/>
                <a:cs typeface="Verdana"/>
                <a:sym typeface="Verdana"/>
              </a:rPr>
              <a:t>“portiamo lo spazio alla gente”</a:t>
            </a:r>
            <a:endParaRPr sz="1000" b="1" i="1">
              <a:solidFill>
                <a:srgbClr val="0B5394"/>
              </a:solidFill>
              <a:latin typeface="Verdana"/>
              <a:ea typeface="Verdana"/>
              <a:cs typeface="Verdana"/>
              <a:sym typeface="Verdana"/>
            </a:endParaRPr>
          </a:p>
        </p:txBody>
      </p:sp>
      <p:sp>
        <p:nvSpPr>
          <p:cNvPr id="210" name="Google Shape;210;p28"/>
          <p:cNvSpPr txBox="1"/>
          <p:nvPr/>
        </p:nvSpPr>
        <p:spPr>
          <a:xfrm>
            <a:off x="2784750" y="4703650"/>
            <a:ext cx="35745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Agenzia Spaziale Italiana - Roma, 16 Gennaio 2020</a:t>
            </a:r>
            <a:endParaRPr sz="1000" i="1">
              <a:solidFill>
                <a:srgbClr val="0B5394"/>
              </a:solidFill>
              <a:latin typeface="Verdana"/>
              <a:ea typeface="Verdana"/>
              <a:cs typeface="Verdana"/>
              <a:sym typeface="Verdana"/>
            </a:endParaRPr>
          </a:p>
        </p:txBody>
      </p:sp>
      <p:pic>
        <p:nvPicPr>
          <p:cNvPr id="211" name="Google Shape;211;p28"/>
          <p:cNvPicPr preferRelativeResize="0"/>
          <p:nvPr/>
        </p:nvPicPr>
        <p:blipFill>
          <a:blip r:embed="rId4">
            <a:alphaModFix/>
          </a:blip>
          <a:stretch>
            <a:fillRect/>
          </a:stretch>
        </p:blipFill>
        <p:spPr>
          <a:xfrm>
            <a:off x="1953000" y="1153625"/>
            <a:ext cx="5048073" cy="3612451"/>
          </a:xfrm>
          <a:prstGeom prst="rect">
            <a:avLst/>
          </a:prstGeom>
          <a:noFill/>
          <a:ln>
            <a:noFill/>
          </a:ln>
        </p:spPr>
      </p:pic>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16</a:t>
            </a:fld>
            <a:endParaRPr lang="it-IT"/>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9"/>
          <p:cNvSpPr txBox="1">
            <a:spLocks noGrp="1"/>
          </p:cNvSpPr>
          <p:nvPr>
            <p:ph type="title"/>
          </p:nvPr>
        </p:nvSpPr>
        <p:spPr>
          <a:xfrm>
            <a:off x="311700" y="445025"/>
            <a:ext cx="8520600" cy="572700"/>
          </a:xfrm>
          <a:prstGeom prst="rect">
            <a:avLst/>
          </a:prstGeom>
        </p:spPr>
        <p:txBody>
          <a:bodyPr spcFirstLastPara="1" wrap="square" lIns="91425" tIns="270000" rIns="91425" bIns="91425" anchor="t" anchorCtr="0">
            <a:noAutofit/>
          </a:bodyPr>
          <a:lstStyle/>
          <a:p>
            <a:pPr marL="0" lvl="0" indent="0" algn="ctr" rtl="0">
              <a:lnSpc>
                <a:spcPct val="115000"/>
              </a:lnSpc>
              <a:spcBef>
                <a:spcPts val="0"/>
              </a:spcBef>
              <a:spcAft>
                <a:spcPts val="1600"/>
              </a:spcAft>
              <a:buNone/>
            </a:pPr>
            <a:r>
              <a:rPr lang="it" sz="1400">
                <a:solidFill>
                  <a:schemeClr val="dk2"/>
                </a:solidFill>
                <a:latin typeface="Verdana"/>
                <a:ea typeface="Verdana"/>
                <a:cs typeface="Verdana"/>
                <a:sym typeface="Verdana"/>
              </a:rPr>
              <a:t>HAMVIDEO 2</a:t>
            </a:r>
            <a:endParaRPr/>
          </a:p>
        </p:txBody>
      </p:sp>
      <p:sp>
        <p:nvSpPr>
          <p:cNvPr id="217" name="Google Shape;217;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latin typeface="Verdana"/>
                <a:ea typeface="Verdana"/>
                <a:cs typeface="Verdana"/>
                <a:sym typeface="Verdana"/>
              </a:rPr>
              <a:t>HAMVIDEO 2</a:t>
            </a:r>
            <a:endParaRPr sz="1400">
              <a:latin typeface="Verdana"/>
              <a:ea typeface="Verdana"/>
              <a:cs typeface="Verdana"/>
              <a:sym typeface="Verdana"/>
            </a:endParaRPr>
          </a:p>
          <a:p>
            <a:pPr marL="457200" lvl="0" indent="-317500" algn="l" rtl="0">
              <a:spcBef>
                <a:spcPts val="1600"/>
              </a:spcBef>
              <a:spcAft>
                <a:spcPts val="0"/>
              </a:spcAft>
              <a:buSzPts val="1400"/>
              <a:buFont typeface="Verdana"/>
              <a:buChar char="●"/>
            </a:pPr>
            <a:r>
              <a:rPr lang="it" sz="1400">
                <a:latin typeface="Verdana"/>
                <a:ea typeface="Verdana"/>
                <a:cs typeface="Verdana"/>
                <a:sym typeface="Verdana"/>
              </a:rPr>
              <a:t>Nuovo sistema di trasmissione digitale </a:t>
            </a:r>
            <a:r>
              <a:rPr lang="it" sz="1400" u="sng">
                <a:latin typeface="Verdana"/>
                <a:ea typeface="Verdana"/>
                <a:cs typeface="Verdana"/>
                <a:sym typeface="Verdana"/>
              </a:rPr>
              <a:t>bidirezionale</a:t>
            </a:r>
            <a:r>
              <a:rPr lang="it" sz="1400">
                <a:latin typeface="Verdana"/>
                <a:ea typeface="Verdana"/>
                <a:cs typeface="Verdana"/>
                <a:sym typeface="Verdana"/>
              </a:rPr>
              <a:t> </a:t>
            </a:r>
            <a:endParaRPr sz="1400">
              <a:latin typeface="Verdana"/>
              <a:ea typeface="Verdana"/>
              <a:cs typeface="Verdana"/>
              <a:sym typeface="Verdana"/>
            </a:endParaRPr>
          </a:p>
          <a:p>
            <a:pPr marL="914400" lvl="1" indent="-317500" algn="l" rtl="0">
              <a:spcBef>
                <a:spcPts val="0"/>
              </a:spcBef>
              <a:spcAft>
                <a:spcPts val="0"/>
              </a:spcAft>
              <a:buSzPts val="1400"/>
              <a:buFont typeface="Verdana"/>
              <a:buChar char="○"/>
            </a:pPr>
            <a:r>
              <a:rPr lang="it" sz="1400">
                <a:latin typeface="Verdana"/>
                <a:ea typeface="Verdana"/>
                <a:cs typeface="Verdana"/>
                <a:sym typeface="Verdana"/>
              </a:rPr>
              <a:t>Audio e video bidirezionale</a:t>
            </a:r>
            <a:endParaRPr sz="1400">
              <a:latin typeface="Verdana"/>
              <a:ea typeface="Verdana"/>
              <a:cs typeface="Verdana"/>
              <a:sym typeface="Verdana"/>
            </a:endParaRPr>
          </a:p>
          <a:p>
            <a:pPr marL="914400" lvl="1" indent="-317500" algn="l" rtl="0">
              <a:spcBef>
                <a:spcPts val="0"/>
              </a:spcBef>
              <a:spcAft>
                <a:spcPts val="0"/>
              </a:spcAft>
              <a:buSzPts val="1400"/>
              <a:buFont typeface="Verdana"/>
              <a:buChar char="○"/>
            </a:pPr>
            <a:r>
              <a:rPr lang="it">
                <a:latin typeface="Verdana"/>
                <a:ea typeface="Verdana"/>
                <a:cs typeface="Verdana"/>
                <a:sym typeface="Verdana"/>
              </a:rPr>
              <a:t>Video ad a</a:t>
            </a:r>
            <a:r>
              <a:rPr lang="it" sz="1400">
                <a:latin typeface="Verdana"/>
                <a:ea typeface="Verdana"/>
                <a:cs typeface="Verdana"/>
                <a:sym typeface="Verdana"/>
              </a:rPr>
              <a:t>lta </a:t>
            </a:r>
            <a:r>
              <a:rPr lang="it">
                <a:latin typeface="Verdana"/>
                <a:ea typeface="Verdana"/>
                <a:cs typeface="Verdana"/>
                <a:sym typeface="Verdana"/>
              </a:rPr>
              <a:t>definizione</a:t>
            </a:r>
            <a:endParaRPr sz="1400">
              <a:latin typeface="Verdana"/>
              <a:ea typeface="Verdana"/>
              <a:cs typeface="Verdana"/>
              <a:sym typeface="Verdana"/>
            </a:endParaRPr>
          </a:p>
          <a:p>
            <a:pPr marL="914400" lvl="1" indent="-317500" algn="l" rtl="0">
              <a:spcBef>
                <a:spcPts val="0"/>
              </a:spcBef>
              <a:spcAft>
                <a:spcPts val="0"/>
              </a:spcAft>
              <a:buSzPts val="1400"/>
              <a:buFont typeface="Verdana"/>
              <a:buChar char="○"/>
            </a:pPr>
            <a:r>
              <a:rPr lang="it" sz="1400">
                <a:latin typeface="Verdana"/>
                <a:ea typeface="Verdana"/>
                <a:cs typeface="Verdana"/>
                <a:sym typeface="Verdana"/>
              </a:rPr>
              <a:t>Trasferimento dati bidirezionale</a:t>
            </a:r>
            <a:endParaRPr sz="1400">
              <a:latin typeface="Verdana"/>
              <a:ea typeface="Verdana"/>
              <a:cs typeface="Verdana"/>
              <a:sym typeface="Verdana"/>
            </a:endParaRPr>
          </a:p>
          <a:p>
            <a:pPr marL="914400" lvl="1" indent="-317500" algn="l" rtl="0">
              <a:spcBef>
                <a:spcPts val="0"/>
              </a:spcBef>
              <a:spcAft>
                <a:spcPts val="0"/>
              </a:spcAft>
              <a:buSzPts val="1400"/>
              <a:buFont typeface="Verdana"/>
              <a:buChar char="○"/>
            </a:pPr>
            <a:r>
              <a:rPr lang="it" sz="1400">
                <a:latin typeface="Verdana"/>
                <a:ea typeface="Verdana"/>
                <a:cs typeface="Verdana"/>
                <a:sym typeface="Verdana"/>
              </a:rPr>
              <a:t>Supporto a esperimenti didattici a bordo della stazione</a:t>
            </a:r>
            <a:endParaRPr sz="1400">
              <a:latin typeface="Verdana"/>
              <a:ea typeface="Verdana"/>
              <a:cs typeface="Verdana"/>
              <a:sym typeface="Verdana"/>
            </a:endParaRPr>
          </a:p>
          <a:p>
            <a:pPr marL="914400" lvl="1" indent="-317500" algn="l" rtl="0">
              <a:spcBef>
                <a:spcPts val="0"/>
              </a:spcBef>
              <a:spcAft>
                <a:spcPts val="0"/>
              </a:spcAft>
              <a:buSzPts val="1400"/>
              <a:buFont typeface="Verdana"/>
              <a:buChar char="○"/>
            </a:pPr>
            <a:r>
              <a:rPr lang="it">
                <a:latin typeface="Verdana"/>
                <a:ea typeface="Verdana"/>
                <a:cs typeface="Verdana"/>
                <a:sym typeface="Verdana"/>
              </a:rPr>
              <a:t>Modalità transponder</a:t>
            </a:r>
            <a:endParaRPr>
              <a:latin typeface="Verdana"/>
              <a:ea typeface="Verdana"/>
              <a:cs typeface="Verdana"/>
              <a:sym typeface="Verdana"/>
            </a:endParaRPr>
          </a:p>
          <a:p>
            <a:pPr marL="914400" lvl="1" indent="-317500" algn="l" rtl="0">
              <a:spcBef>
                <a:spcPts val="0"/>
              </a:spcBef>
              <a:spcAft>
                <a:spcPts val="0"/>
              </a:spcAft>
              <a:buSzPts val="1400"/>
              <a:buFont typeface="Verdana"/>
              <a:buChar char="○"/>
            </a:pPr>
            <a:r>
              <a:rPr lang="it">
                <a:latin typeface="Verdana"/>
                <a:ea typeface="Verdana"/>
                <a:cs typeface="Verdana"/>
                <a:sym typeface="Verdana"/>
              </a:rPr>
              <a:t>Sicurezza sulle comunicazioni</a:t>
            </a:r>
            <a:br>
              <a:rPr lang="it">
                <a:latin typeface="Verdana"/>
                <a:ea typeface="Verdana"/>
                <a:cs typeface="Verdana"/>
                <a:sym typeface="Verdana"/>
              </a:rPr>
            </a:b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Uso delle antenne ARISS già disponibili sulla ISS</a:t>
            </a:r>
            <a:br>
              <a:rPr lang="it" sz="1400">
                <a:latin typeface="Verdana"/>
                <a:ea typeface="Verdana"/>
                <a:cs typeface="Verdana"/>
                <a:sym typeface="Verdana"/>
              </a:rPr>
            </a:b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Continuare ad ispirare studenti di tutto il mondo nelle scienze, tecnologia, ingegneria e matematica con le opportunità fornite dalla ISS</a:t>
            </a:r>
            <a:endParaRPr sz="1400">
              <a:latin typeface="Verdana"/>
              <a:ea typeface="Verdana"/>
              <a:cs typeface="Verdana"/>
              <a:sym typeface="Verdana"/>
            </a:endParaRPr>
          </a:p>
          <a:p>
            <a:pPr marL="0" lvl="0" indent="0" algn="l" rtl="0">
              <a:spcBef>
                <a:spcPts val="1600"/>
              </a:spcBef>
              <a:spcAft>
                <a:spcPts val="1600"/>
              </a:spcAft>
              <a:buNone/>
            </a:pPr>
            <a:endParaRPr sz="1400">
              <a:latin typeface="Verdana"/>
              <a:ea typeface="Verdana"/>
              <a:cs typeface="Verdana"/>
              <a:sym typeface="Verdana"/>
            </a:endParaRPr>
          </a:p>
        </p:txBody>
      </p:sp>
      <p:pic>
        <p:nvPicPr>
          <p:cNvPr id="218" name="Google Shape;218;p29"/>
          <p:cNvPicPr preferRelativeResize="0"/>
          <p:nvPr/>
        </p:nvPicPr>
        <p:blipFill>
          <a:blip r:embed="rId3">
            <a:alphaModFix/>
          </a:blip>
          <a:stretch>
            <a:fillRect/>
          </a:stretch>
        </p:blipFill>
        <p:spPr>
          <a:xfrm>
            <a:off x="311700" y="384099"/>
            <a:ext cx="1569574" cy="694550"/>
          </a:xfrm>
          <a:prstGeom prst="rect">
            <a:avLst/>
          </a:prstGeom>
          <a:noFill/>
          <a:ln>
            <a:noFill/>
          </a:ln>
        </p:spPr>
      </p:pic>
      <p:sp>
        <p:nvSpPr>
          <p:cNvPr id="219" name="Google Shape;219;p29"/>
          <p:cNvSpPr txBox="1"/>
          <p:nvPr/>
        </p:nvSpPr>
        <p:spPr>
          <a:xfrm>
            <a:off x="6146100" y="200225"/>
            <a:ext cx="26862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b="1" i="1">
                <a:solidFill>
                  <a:srgbClr val="0B5394"/>
                </a:solidFill>
                <a:latin typeface="Verdana"/>
                <a:ea typeface="Verdana"/>
                <a:cs typeface="Verdana"/>
                <a:sym typeface="Verdana"/>
              </a:rPr>
              <a:t>“portiamo lo spazio alla gente”</a:t>
            </a:r>
            <a:endParaRPr sz="1000" b="1" i="1">
              <a:solidFill>
                <a:srgbClr val="0B5394"/>
              </a:solidFill>
              <a:latin typeface="Verdana"/>
              <a:ea typeface="Verdana"/>
              <a:cs typeface="Verdana"/>
              <a:sym typeface="Verdana"/>
            </a:endParaRPr>
          </a:p>
        </p:txBody>
      </p:sp>
      <p:sp>
        <p:nvSpPr>
          <p:cNvPr id="220" name="Google Shape;220;p29"/>
          <p:cNvSpPr txBox="1"/>
          <p:nvPr/>
        </p:nvSpPr>
        <p:spPr>
          <a:xfrm>
            <a:off x="2784750" y="4703650"/>
            <a:ext cx="35745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Agenzia Spaziale Italiana - Roma, 16 Gennaio 2020</a:t>
            </a:r>
            <a:endParaRPr sz="1000" i="1">
              <a:solidFill>
                <a:srgbClr val="0B5394"/>
              </a:solidFill>
              <a:latin typeface="Verdana"/>
              <a:ea typeface="Verdana"/>
              <a:cs typeface="Verdana"/>
              <a:sym typeface="Verdana"/>
            </a:endParaRPr>
          </a:p>
        </p:txBody>
      </p:sp>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17</a:t>
            </a:fld>
            <a:endParaRPr lang="it-IT"/>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0"/>
          <p:cNvSpPr txBox="1">
            <a:spLocks noGrp="1"/>
          </p:cNvSpPr>
          <p:nvPr>
            <p:ph type="body" idx="1"/>
          </p:nvPr>
        </p:nvSpPr>
        <p:spPr>
          <a:xfrm>
            <a:off x="311700" y="1462275"/>
            <a:ext cx="8520600" cy="31065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Verdana"/>
              <a:buChar char="●"/>
            </a:pPr>
            <a:r>
              <a:rPr lang="it" sz="1400">
                <a:latin typeface="Verdana"/>
                <a:ea typeface="Verdana"/>
                <a:cs typeface="Verdana"/>
                <a:sym typeface="Verdana"/>
              </a:rPr>
              <a:t>Definizione del progetto da parte dell’ “HAMVIDEO Technical Team” internazionale</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Requisiti utente : definiti</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Scenari operativi : definiti</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Definizione tecnica e del prototipo in corso</a:t>
            </a:r>
            <a:endParaRPr sz="1400">
              <a:latin typeface="Verdana"/>
              <a:ea typeface="Verdana"/>
              <a:cs typeface="Verdana"/>
              <a:sym typeface="Verdana"/>
            </a:endParaRPr>
          </a:p>
          <a:p>
            <a:pPr marL="914400" lvl="1" indent="-317500" algn="l" rtl="0">
              <a:spcBef>
                <a:spcPts val="0"/>
              </a:spcBef>
              <a:spcAft>
                <a:spcPts val="0"/>
              </a:spcAft>
              <a:buSzPts val="1400"/>
              <a:buFont typeface="Verdana"/>
              <a:buChar char="○"/>
            </a:pPr>
            <a:r>
              <a:rPr lang="it" sz="1400">
                <a:latin typeface="Verdana"/>
                <a:ea typeface="Verdana"/>
                <a:cs typeface="Verdana"/>
                <a:sym typeface="Verdana"/>
              </a:rPr>
              <a:t>Link budget : definito</a:t>
            </a:r>
            <a:endParaRPr sz="1400">
              <a:latin typeface="Verdana"/>
              <a:ea typeface="Verdana"/>
              <a:cs typeface="Verdana"/>
              <a:sym typeface="Verdana"/>
            </a:endParaRPr>
          </a:p>
          <a:p>
            <a:pPr marL="914400" lvl="1" indent="-317500" algn="l" rtl="0">
              <a:spcBef>
                <a:spcPts val="0"/>
              </a:spcBef>
              <a:spcAft>
                <a:spcPts val="0"/>
              </a:spcAft>
              <a:buSzPts val="1400"/>
              <a:buFont typeface="Verdana"/>
              <a:buChar char="○"/>
            </a:pPr>
            <a:r>
              <a:rPr lang="it" sz="1400">
                <a:latin typeface="Verdana"/>
                <a:ea typeface="Verdana"/>
                <a:cs typeface="Verdana"/>
                <a:sym typeface="Verdana"/>
              </a:rPr>
              <a:t>Architettura modulare</a:t>
            </a:r>
            <a:endParaRPr sz="1400">
              <a:latin typeface="Verdana"/>
              <a:ea typeface="Verdana"/>
              <a:cs typeface="Verdana"/>
              <a:sym typeface="Verdana"/>
            </a:endParaRPr>
          </a:p>
          <a:p>
            <a:pPr marL="914400" lvl="1" indent="-317500" algn="l" rtl="0">
              <a:spcBef>
                <a:spcPts val="0"/>
              </a:spcBef>
              <a:spcAft>
                <a:spcPts val="0"/>
              </a:spcAft>
              <a:buSzPts val="1400"/>
              <a:buFont typeface="Verdana"/>
              <a:buChar char="○"/>
            </a:pPr>
            <a:r>
              <a:rPr lang="it" sz="1400">
                <a:latin typeface="Verdana"/>
                <a:ea typeface="Verdana"/>
                <a:cs typeface="Verdana"/>
                <a:sym typeface="Verdana"/>
              </a:rPr>
              <a:t>Bus di comunicazione standard</a:t>
            </a:r>
            <a:endParaRPr sz="1400">
              <a:latin typeface="Verdana"/>
              <a:ea typeface="Verdana"/>
              <a:cs typeface="Verdana"/>
              <a:sym typeface="Verdana"/>
            </a:endParaRPr>
          </a:p>
          <a:p>
            <a:pPr marL="914400" lvl="1" indent="-317500" algn="l" rtl="0">
              <a:spcBef>
                <a:spcPts val="0"/>
              </a:spcBef>
              <a:spcAft>
                <a:spcPts val="0"/>
              </a:spcAft>
              <a:buSzPts val="1400"/>
              <a:buFont typeface="Verdana"/>
              <a:buChar char="○"/>
            </a:pPr>
            <a:r>
              <a:rPr lang="it">
                <a:latin typeface="Verdana"/>
                <a:ea typeface="Verdana"/>
                <a:cs typeface="Verdana"/>
                <a:sym typeface="Verdana"/>
              </a:rPr>
              <a:t>Modalità di controllo remoto</a:t>
            </a: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Stazioni di terra e scenari operativi: definiti</a:t>
            </a:r>
            <a:endParaRPr sz="1400">
              <a:latin typeface="Verdana"/>
              <a:ea typeface="Verdana"/>
              <a:cs typeface="Verdana"/>
              <a:sym typeface="Verdana"/>
            </a:endParaRPr>
          </a:p>
          <a:p>
            <a:pPr marL="914400" lvl="1" indent="-317500" algn="l" rtl="0">
              <a:spcBef>
                <a:spcPts val="0"/>
              </a:spcBef>
              <a:spcAft>
                <a:spcPts val="0"/>
              </a:spcAft>
              <a:buSzPts val="1400"/>
              <a:buFont typeface="Verdana"/>
              <a:buChar char="○"/>
            </a:pPr>
            <a:r>
              <a:rPr lang="it">
                <a:latin typeface="Verdana"/>
                <a:ea typeface="Verdana"/>
                <a:cs typeface="Verdana"/>
                <a:sym typeface="Verdana"/>
              </a:rPr>
              <a:t>Rete di stazioni radioamatoriali cooperative</a:t>
            </a:r>
            <a:endParaRPr sz="1400">
              <a:latin typeface="Verdana"/>
              <a:ea typeface="Verdana"/>
              <a:cs typeface="Verdana"/>
              <a:sym typeface="Verdana"/>
            </a:endParaRPr>
          </a:p>
          <a:p>
            <a:pPr marL="0" lvl="0" indent="0" algn="l" rtl="0">
              <a:spcBef>
                <a:spcPts val="1600"/>
              </a:spcBef>
              <a:spcAft>
                <a:spcPts val="0"/>
              </a:spcAft>
              <a:buNone/>
            </a:pPr>
            <a:endParaRPr>
              <a:latin typeface="Verdana"/>
              <a:ea typeface="Verdana"/>
              <a:cs typeface="Verdana"/>
              <a:sym typeface="Verdana"/>
            </a:endParaRPr>
          </a:p>
          <a:p>
            <a:pPr marL="0" lvl="0" indent="0" algn="l" rtl="0">
              <a:spcBef>
                <a:spcPts val="1600"/>
              </a:spcBef>
              <a:spcAft>
                <a:spcPts val="1600"/>
              </a:spcAft>
              <a:buNone/>
            </a:pPr>
            <a:endParaRPr>
              <a:latin typeface="Verdana"/>
              <a:ea typeface="Verdana"/>
              <a:cs typeface="Verdana"/>
              <a:sym typeface="Verdana"/>
            </a:endParaRPr>
          </a:p>
        </p:txBody>
      </p:sp>
      <p:sp>
        <p:nvSpPr>
          <p:cNvPr id="226" name="Google Shape;226;p30"/>
          <p:cNvSpPr txBox="1">
            <a:spLocks noGrp="1"/>
          </p:cNvSpPr>
          <p:nvPr>
            <p:ph type="title"/>
          </p:nvPr>
        </p:nvSpPr>
        <p:spPr>
          <a:xfrm>
            <a:off x="311700" y="445025"/>
            <a:ext cx="8520600" cy="572700"/>
          </a:xfrm>
          <a:prstGeom prst="rect">
            <a:avLst/>
          </a:prstGeom>
        </p:spPr>
        <p:txBody>
          <a:bodyPr spcFirstLastPara="1" wrap="square" lIns="91425" tIns="270000" rIns="91425" bIns="91425" anchor="t" anchorCtr="0">
            <a:noAutofit/>
          </a:bodyPr>
          <a:lstStyle/>
          <a:p>
            <a:pPr marL="0" lvl="0" indent="0" algn="ctr" rtl="0">
              <a:lnSpc>
                <a:spcPct val="115000"/>
              </a:lnSpc>
              <a:spcBef>
                <a:spcPts val="0"/>
              </a:spcBef>
              <a:spcAft>
                <a:spcPts val="1600"/>
              </a:spcAft>
              <a:buNone/>
            </a:pPr>
            <a:r>
              <a:rPr lang="it" sz="1400">
                <a:solidFill>
                  <a:schemeClr val="dk2"/>
                </a:solidFill>
                <a:latin typeface="Verdana"/>
                <a:ea typeface="Verdana"/>
                <a:cs typeface="Verdana"/>
                <a:sym typeface="Verdana"/>
              </a:rPr>
              <a:t>HAMVIDEO 2</a:t>
            </a:r>
            <a:endParaRPr/>
          </a:p>
        </p:txBody>
      </p:sp>
      <p:pic>
        <p:nvPicPr>
          <p:cNvPr id="227" name="Google Shape;227;p30"/>
          <p:cNvPicPr preferRelativeResize="0"/>
          <p:nvPr/>
        </p:nvPicPr>
        <p:blipFill>
          <a:blip r:embed="rId3">
            <a:alphaModFix/>
          </a:blip>
          <a:stretch>
            <a:fillRect/>
          </a:stretch>
        </p:blipFill>
        <p:spPr>
          <a:xfrm>
            <a:off x="311700" y="384099"/>
            <a:ext cx="1569574" cy="694550"/>
          </a:xfrm>
          <a:prstGeom prst="rect">
            <a:avLst/>
          </a:prstGeom>
          <a:noFill/>
          <a:ln>
            <a:noFill/>
          </a:ln>
        </p:spPr>
      </p:pic>
      <p:sp>
        <p:nvSpPr>
          <p:cNvPr id="228" name="Google Shape;228;p30"/>
          <p:cNvSpPr txBox="1"/>
          <p:nvPr/>
        </p:nvSpPr>
        <p:spPr>
          <a:xfrm>
            <a:off x="6146100" y="200225"/>
            <a:ext cx="26862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b="1" i="1">
                <a:solidFill>
                  <a:srgbClr val="0B5394"/>
                </a:solidFill>
                <a:latin typeface="Verdana"/>
                <a:ea typeface="Verdana"/>
                <a:cs typeface="Verdana"/>
                <a:sym typeface="Verdana"/>
              </a:rPr>
              <a:t>“portiamo lo spazio alla gente”</a:t>
            </a:r>
            <a:endParaRPr sz="1000" b="1" i="1">
              <a:solidFill>
                <a:srgbClr val="0B5394"/>
              </a:solidFill>
              <a:latin typeface="Verdana"/>
              <a:ea typeface="Verdana"/>
              <a:cs typeface="Verdana"/>
              <a:sym typeface="Verdana"/>
            </a:endParaRPr>
          </a:p>
        </p:txBody>
      </p:sp>
      <p:sp>
        <p:nvSpPr>
          <p:cNvPr id="229" name="Google Shape;229;p30"/>
          <p:cNvSpPr txBox="1"/>
          <p:nvPr/>
        </p:nvSpPr>
        <p:spPr>
          <a:xfrm>
            <a:off x="2784750" y="4703650"/>
            <a:ext cx="35745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Agenzia Spaziale Italiana - Roma, 16 Gennaio 2020</a:t>
            </a:r>
            <a:endParaRPr sz="1000" i="1">
              <a:solidFill>
                <a:srgbClr val="0B5394"/>
              </a:solidFill>
              <a:latin typeface="Verdana"/>
              <a:ea typeface="Verdana"/>
              <a:cs typeface="Verdana"/>
              <a:sym typeface="Verdana"/>
            </a:endParaRPr>
          </a:p>
        </p:txBody>
      </p:sp>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18</a:t>
            </a:fld>
            <a:endParaRPr lang="it-IT"/>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1"/>
          <p:cNvSpPr txBox="1">
            <a:spLocks noGrp="1"/>
          </p:cNvSpPr>
          <p:nvPr>
            <p:ph type="title"/>
          </p:nvPr>
        </p:nvSpPr>
        <p:spPr>
          <a:xfrm>
            <a:off x="311700" y="445025"/>
            <a:ext cx="8520600" cy="572700"/>
          </a:xfrm>
          <a:prstGeom prst="rect">
            <a:avLst/>
          </a:prstGeom>
        </p:spPr>
        <p:txBody>
          <a:bodyPr spcFirstLastPara="1" wrap="square" lIns="91425" tIns="270000" rIns="91425" bIns="91425" anchor="t" anchorCtr="0">
            <a:noAutofit/>
          </a:bodyPr>
          <a:lstStyle/>
          <a:p>
            <a:pPr marL="0" lvl="0" indent="0" algn="ctr" rtl="0">
              <a:lnSpc>
                <a:spcPct val="115000"/>
              </a:lnSpc>
              <a:spcBef>
                <a:spcPts val="0"/>
              </a:spcBef>
              <a:spcAft>
                <a:spcPts val="1600"/>
              </a:spcAft>
              <a:buNone/>
            </a:pPr>
            <a:r>
              <a:rPr lang="it" sz="1400">
                <a:solidFill>
                  <a:schemeClr val="dk2"/>
                </a:solidFill>
                <a:latin typeface="Verdana"/>
                <a:ea typeface="Verdana"/>
                <a:cs typeface="Verdana"/>
                <a:sym typeface="Verdana"/>
              </a:rPr>
              <a:t>HAMVIDEO 2</a:t>
            </a:r>
            <a:endParaRPr/>
          </a:p>
        </p:txBody>
      </p:sp>
      <p:sp>
        <p:nvSpPr>
          <p:cNvPr id="235" name="Google Shape;235;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it" sz="1400">
                <a:latin typeface="Verdana"/>
                <a:ea typeface="Verdana"/>
                <a:cs typeface="Verdana"/>
                <a:sym typeface="Verdana"/>
              </a:rPr>
              <a:t>HAMVIDEO 2</a:t>
            </a:r>
            <a:endParaRPr sz="1400">
              <a:latin typeface="Verdana"/>
              <a:ea typeface="Verdana"/>
              <a:cs typeface="Verdana"/>
              <a:sym typeface="Verdana"/>
            </a:endParaRPr>
          </a:p>
        </p:txBody>
      </p:sp>
      <p:pic>
        <p:nvPicPr>
          <p:cNvPr id="236" name="Google Shape;236;p31"/>
          <p:cNvPicPr preferRelativeResize="0"/>
          <p:nvPr/>
        </p:nvPicPr>
        <p:blipFill>
          <a:blip r:embed="rId3">
            <a:alphaModFix/>
          </a:blip>
          <a:stretch>
            <a:fillRect/>
          </a:stretch>
        </p:blipFill>
        <p:spPr>
          <a:xfrm>
            <a:off x="311700" y="384099"/>
            <a:ext cx="1569574" cy="694550"/>
          </a:xfrm>
          <a:prstGeom prst="rect">
            <a:avLst/>
          </a:prstGeom>
          <a:noFill/>
          <a:ln>
            <a:noFill/>
          </a:ln>
        </p:spPr>
      </p:pic>
      <p:sp>
        <p:nvSpPr>
          <p:cNvPr id="237" name="Google Shape;237;p31"/>
          <p:cNvSpPr txBox="1"/>
          <p:nvPr/>
        </p:nvSpPr>
        <p:spPr>
          <a:xfrm>
            <a:off x="6146100" y="200225"/>
            <a:ext cx="26862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b="1" i="1">
                <a:solidFill>
                  <a:srgbClr val="0B5394"/>
                </a:solidFill>
                <a:latin typeface="Verdana"/>
                <a:ea typeface="Verdana"/>
                <a:cs typeface="Verdana"/>
                <a:sym typeface="Verdana"/>
              </a:rPr>
              <a:t>“portiamo lo spazio alla gente”</a:t>
            </a:r>
            <a:endParaRPr sz="1000" b="1" i="1">
              <a:solidFill>
                <a:srgbClr val="0B5394"/>
              </a:solidFill>
              <a:latin typeface="Verdana"/>
              <a:ea typeface="Verdana"/>
              <a:cs typeface="Verdana"/>
              <a:sym typeface="Verdana"/>
            </a:endParaRPr>
          </a:p>
        </p:txBody>
      </p:sp>
      <p:pic>
        <p:nvPicPr>
          <p:cNvPr id="238" name="Google Shape;238;p31"/>
          <p:cNvPicPr preferRelativeResize="0"/>
          <p:nvPr/>
        </p:nvPicPr>
        <p:blipFill>
          <a:blip r:embed="rId4">
            <a:alphaModFix/>
          </a:blip>
          <a:stretch>
            <a:fillRect/>
          </a:stretch>
        </p:blipFill>
        <p:spPr>
          <a:xfrm>
            <a:off x="427825" y="1845125"/>
            <a:ext cx="2790175" cy="2092051"/>
          </a:xfrm>
          <a:prstGeom prst="rect">
            <a:avLst/>
          </a:prstGeom>
          <a:noFill/>
          <a:ln>
            <a:noFill/>
          </a:ln>
        </p:spPr>
      </p:pic>
      <p:pic>
        <p:nvPicPr>
          <p:cNvPr id="239" name="Google Shape;239;p31"/>
          <p:cNvPicPr preferRelativeResize="0"/>
          <p:nvPr/>
        </p:nvPicPr>
        <p:blipFill>
          <a:blip r:embed="rId5">
            <a:alphaModFix/>
          </a:blip>
          <a:stretch>
            <a:fillRect/>
          </a:stretch>
        </p:blipFill>
        <p:spPr>
          <a:xfrm>
            <a:off x="3218001" y="1845125"/>
            <a:ext cx="2790142" cy="2092051"/>
          </a:xfrm>
          <a:prstGeom prst="rect">
            <a:avLst/>
          </a:prstGeom>
          <a:noFill/>
          <a:ln>
            <a:noFill/>
          </a:ln>
        </p:spPr>
      </p:pic>
      <p:pic>
        <p:nvPicPr>
          <p:cNvPr id="240" name="Google Shape;240;p31"/>
          <p:cNvPicPr preferRelativeResize="0"/>
          <p:nvPr/>
        </p:nvPicPr>
        <p:blipFill>
          <a:blip r:embed="rId6">
            <a:alphaModFix/>
          </a:blip>
          <a:stretch>
            <a:fillRect/>
          </a:stretch>
        </p:blipFill>
        <p:spPr>
          <a:xfrm>
            <a:off x="6008151" y="1845137"/>
            <a:ext cx="2790151" cy="2092037"/>
          </a:xfrm>
          <a:prstGeom prst="rect">
            <a:avLst/>
          </a:prstGeom>
          <a:noFill/>
          <a:ln>
            <a:noFill/>
          </a:ln>
        </p:spPr>
      </p:pic>
      <p:sp>
        <p:nvSpPr>
          <p:cNvPr id="241" name="Google Shape;241;p31"/>
          <p:cNvSpPr txBox="1"/>
          <p:nvPr/>
        </p:nvSpPr>
        <p:spPr>
          <a:xfrm>
            <a:off x="1712250" y="4133663"/>
            <a:ext cx="57195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t>Prototipo preliminare HAMVIDEO2 (ARISS meeting, ASI, 10 Ott 2017)</a:t>
            </a:r>
            <a:endParaRPr/>
          </a:p>
        </p:txBody>
      </p:sp>
      <p:sp>
        <p:nvSpPr>
          <p:cNvPr id="242" name="Google Shape;242;p31"/>
          <p:cNvSpPr txBox="1"/>
          <p:nvPr/>
        </p:nvSpPr>
        <p:spPr>
          <a:xfrm>
            <a:off x="2784750" y="4703650"/>
            <a:ext cx="35745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Agenzia Spaziale Italiana - Roma, 16 Gennaio 2020</a:t>
            </a:r>
            <a:endParaRPr sz="1000" i="1">
              <a:solidFill>
                <a:srgbClr val="0B5394"/>
              </a:solidFill>
              <a:latin typeface="Verdana"/>
              <a:ea typeface="Verdana"/>
              <a:cs typeface="Verdana"/>
              <a:sym typeface="Verdana"/>
            </a:endParaRPr>
          </a:p>
        </p:txBody>
      </p:sp>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19</a:t>
            </a:fld>
            <a:endParaRPr lang="it-IT"/>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marR="0" lvl="0" indent="-317500" algn="l" rtl="0">
              <a:lnSpc>
                <a:spcPct val="115000"/>
              </a:lnSpc>
              <a:spcBef>
                <a:spcPts val="0"/>
              </a:spcBef>
              <a:spcAft>
                <a:spcPts val="0"/>
              </a:spcAft>
              <a:buSzPts val="1400"/>
              <a:buFont typeface="Verdana"/>
              <a:buChar char="●"/>
            </a:pPr>
            <a:r>
              <a:rPr lang="it" sz="1400">
                <a:latin typeface="Verdana"/>
                <a:ea typeface="Verdana"/>
                <a:cs typeface="Verdana"/>
                <a:sym typeface="Verdana"/>
              </a:rPr>
              <a:t>AMSAT Italia</a:t>
            </a:r>
            <a:endParaRPr sz="1400">
              <a:latin typeface="Verdana"/>
              <a:ea typeface="Verdana"/>
              <a:cs typeface="Verdana"/>
              <a:sym typeface="Verdana"/>
            </a:endParaRPr>
          </a:p>
          <a:p>
            <a:pPr marL="914400" marR="0" lvl="1" indent="-317500" algn="l" rtl="0">
              <a:lnSpc>
                <a:spcPct val="115000"/>
              </a:lnSpc>
              <a:spcBef>
                <a:spcPts val="0"/>
              </a:spcBef>
              <a:spcAft>
                <a:spcPts val="0"/>
              </a:spcAft>
              <a:buSzPts val="1400"/>
              <a:buFont typeface="Verdana"/>
              <a:buChar char="○"/>
            </a:pPr>
            <a:r>
              <a:rPr lang="it">
                <a:latin typeface="Verdana"/>
                <a:ea typeface="Verdana"/>
                <a:cs typeface="Verdana"/>
                <a:sym typeface="Verdana"/>
              </a:rPr>
              <a:t>AmSat - Amateur Satellite Corporation</a:t>
            </a:r>
            <a:endParaRPr>
              <a:latin typeface="Verdana"/>
              <a:ea typeface="Verdana"/>
              <a:cs typeface="Verdana"/>
              <a:sym typeface="Verdana"/>
            </a:endParaRPr>
          </a:p>
          <a:p>
            <a:pPr marL="914400" marR="0" lvl="1" indent="-317500" algn="l" rtl="0">
              <a:lnSpc>
                <a:spcPct val="115000"/>
              </a:lnSpc>
              <a:spcBef>
                <a:spcPts val="0"/>
              </a:spcBef>
              <a:spcAft>
                <a:spcPts val="0"/>
              </a:spcAft>
              <a:buSzPts val="1400"/>
              <a:buFont typeface="Verdana"/>
              <a:buChar char="○"/>
            </a:pPr>
            <a:r>
              <a:rPr lang="it">
                <a:latin typeface="Verdana"/>
                <a:ea typeface="Verdana"/>
                <a:cs typeface="Verdana"/>
                <a:sym typeface="Verdana"/>
              </a:rPr>
              <a:t>AmSat Italia</a:t>
            </a:r>
            <a:endParaRPr>
              <a:latin typeface="Verdana"/>
              <a:ea typeface="Verdana"/>
              <a:cs typeface="Verdana"/>
              <a:sym typeface="Verdana"/>
            </a:endParaRPr>
          </a:p>
          <a:p>
            <a:pPr marL="457200" marR="0" lvl="0" indent="-317500" algn="l" rtl="0">
              <a:lnSpc>
                <a:spcPct val="115000"/>
              </a:lnSpc>
              <a:spcBef>
                <a:spcPts val="0"/>
              </a:spcBef>
              <a:spcAft>
                <a:spcPts val="0"/>
              </a:spcAft>
              <a:buClr>
                <a:schemeClr val="dk2"/>
              </a:buClr>
              <a:buSzPts val="1400"/>
              <a:buFont typeface="Verdana"/>
              <a:buChar char="●"/>
            </a:pPr>
            <a:r>
              <a:rPr lang="it" sz="1400">
                <a:latin typeface="Verdana"/>
                <a:ea typeface="Verdana"/>
                <a:cs typeface="Verdana"/>
                <a:sym typeface="Verdana"/>
              </a:rPr>
              <a:t>ARISS</a:t>
            </a:r>
            <a:endParaRPr sz="1400">
              <a:latin typeface="Verdana"/>
              <a:ea typeface="Verdana"/>
              <a:cs typeface="Verdana"/>
              <a:sym typeface="Verdana"/>
            </a:endParaRPr>
          </a:p>
          <a:p>
            <a:pPr marL="914400" marR="0" lvl="1" indent="-317500" algn="l" rtl="0">
              <a:lnSpc>
                <a:spcPct val="115000"/>
              </a:lnSpc>
              <a:spcBef>
                <a:spcPts val="0"/>
              </a:spcBef>
              <a:spcAft>
                <a:spcPts val="0"/>
              </a:spcAft>
              <a:buSzPts val="1400"/>
              <a:buFont typeface="Verdana"/>
              <a:buChar char="○"/>
            </a:pPr>
            <a:r>
              <a:rPr lang="it">
                <a:latin typeface="Verdana"/>
                <a:ea typeface="Verdana"/>
                <a:cs typeface="Verdana"/>
                <a:sym typeface="Verdana"/>
              </a:rPr>
              <a:t>Amateur Radio on International Space Station</a:t>
            </a:r>
            <a:r>
              <a:rPr lang="it" sz="1400">
                <a:latin typeface="Verdana"/>
                <a:ea typeface="Verdana"/>
                <a:cs typeface="Verdana"/>
                <a:sym typeface="Verdana"/>
              </a:rPr>
              <a:t> </a:t>
            </a:r>
            <a:endParaRPr sz="1400">
              <a:latin typeface="Verdana"/>
              <a:ea typeface="Verdana"/>
              <a:cs typeface="Verdana"/>
              <a:sym typeface="Verdana"/>
            </a:endParaRPr>
          </a:p>
          <a:p>
            <a:pPr marL="914400" marR="0" lvl="1" indent="-317500" algn="l" rtl="0">
              <a:lnSpc>
                <a:spcPct val="115000"/>
              </a:lnSpc>
              <a:spcBef>
                <a:spcPts val="0"/>
              </a:spcBef>
              <a:spcAft>
                <a:spcPts val="0"/>
              </a:spcAft>
              <a:buSzPts val="1400"/>
              <a:buFont typeface="Verdana"/>
              <a:buChar char="○"/>
            </a:pPr>
            <a:r>
              <a:rPr lang="it" sz="1400">
                <a:latin typeface="Verdana"/>
                <a:ea typeface="Verdana"/>
                <a:cs typeface="Verdana"/>
                <a:sym typeface="Verdana"/>
              </a:rPr>
              <a:t>School contact </a:t>
            </a:r>
            <a:endParaRPr sz="1400">
              <a:latin typeface="Verdana"/>
              <a:ea typeface="Verdana"/>
              <a:cs typeface="Verdana"/>
              <a:sym typeface="Verdana"/>
            </a:endParaRPr>
          </a:p>
          <a:p>
            <a:pPr marL="457200" marR="0" lvl="0" indent="-317500" algn="l" rtl="0">
              <a:lnSpc>
                <a:spcPct val="115000"/>
              </a:lnSpc>
              <a:spcBef>
                <a:spcPts val="0"/>
              </a:spcBef>
              <a:spcAft>
                <a:spcPts val="0"/>
              </a:spcAft>
              <a:buSzPts val="1400"/>
              <a:buFont typeface="Verdana"/>
              <a:buChar char="●"/>
            </a:pPr>
            <a:r>
              <a:rPr lang="it" sz="1400">
                <a:latin typeface="Verdana"/>
                <a:ea typeface="Verdana"/>
                <a:cs typeface="Verdana"/>
                <a:sym typeface="Verdana"/>
              </a:rPr>
              <a:t>HAMTV</a:t>
            </a:r>
            <a:endParaRPr sz="1400">
              <a:latin typeface="Verdana"/>
              <a:ea typeface="Verdana"/>
              <a:cs typeface="Verdana"/>
              <a:sym typeface="Verdana"/>
            </a:endParaRPr>
          </a:p>
          <a:p>
            <a:pPr marL="914400" marR="0" lvl="1" indent="-317500" algn="l" rtl="0">
              <a:lnSpc>
                <a:spcPct val="115000"/>
              </a:lnSpc>
              <a:spcBef>
                <a:spcPts val="0"/>
              </a:spcBef>
              <a:spcAft>
                <a:spcPts val="0"/>
              </a:spcAft>
              <a:buSzPts val="1400"/>
              <a:buFont typeface="Verdana"/>
              <a:buChar char="○"/>
            </a:pPr>
            <a:r>
              <a:rPr lang="it">
                <a:latin typeface="Verdana"/>
                <a:ea typeface="Verdana"/>
                <a:cs typeface="Verdana"/>
                <a:sym typeface="Verdana"/>
              </a:rPr>
              <a:t>An amateur video transmitter on the ISS</a:t>
            </a:r>
            <a:endParaRPr sz="1400">
              <a:latin typeface="Verdana"/>
              <a:ea typeface="Verdana"/>
              <a:cs typeface="Verdana"/>
              <a:sym typeface="Verdana"/>
            </a:endParaRPr>
          </a:p>
          <a:p>
            <a:pPr marL="457200" marR="0" lvl="0" indent="-317500" algn="l" rtl="0">
              <a:lnSpc>
                <a:spcPct val="115000"/>
              </a:lnSpc>
              <a:spcBef>
                <a:spcPts val="0"/>
              </a:spcBef>
              <a:spcAft>
                <a:spcPts val="0"/>
              </a:spcAft>
              <a:buSzPts val="1400"/>
              <a:buFont typeface="Verdana"/>
              <a:buChar char="●"/>
            </a:pPr>
            <a:r>
              <a:rPr lang="it" sz="1400">
                <a:latin typeface="Verdana"/>
                <a:ea typeface="Verdana"/>
                <a:cs typeface="Verdana"/>
                <a:sym typeface="Verdana"/>
              </a:rPr>
              <a:t>HAMVIDEO 2</a:t>
            </a:r>
            <a:endParaRPr sz="1400">
              <a:latin typeface="Verdana"/>
              <a:ea typeface="Verdana"/>
              <a:cs typeface="Verdana"/>
              <a:sym typeface="Verdana"/>
            </a:endParaRPr>
          </a:p>
          <a:p>
            <a:pPr marL="914400" marR="0" lvl="1" indent="-317500" algn="l" rtl="0">
              <a:lnSpc>
                <a:spcPct val="115000"/>
              </a:lnSpc>
              <a:spcBef>
                <a:spcPts val="0"/>
              </a:spcBef>
              <a:spcAft>
                <a:spcPts val="0"/>
              </a:spcAft>
              <a:buSzPts val="1400"/>
              <a:buFont typeface="Verdana"/>
              <a:buChar char="○"/>
            </a:pPr>
            <a:r>
              <a:rPr lang="it">
                <a:latin typeface="Verdana"/>
                <a:ea typeface="Verdana"/>
                <a:cs typeface="Verdana"/>
                <a:sym typeface="Verdana"/>
              </a:rPr>
              <a:t>Next generation of HAMVIDEO</a:t>
            </a:r>
            <a:endParaRPr>
              <a:latin typeface="Verdana"/>
              <a:ea typeface="Verdana"/>
              <a:cs typeface="Verdana"/>
              <a:sym typeface="Verdana"/>
            </a:endParaRPr>
          </a:p>
          <a:p>
            <a:pPr marL="457200" marR="0" lvl="0" indent="-317500" algn="l" rtl="0">
              <a:lnSpc>
                <a:spcPct val="115000"/>
              </a:lnSpc>
              <a:spcBef>
                <a:spcPts val="0"/>
              </a:spcBef>
              <a:spcAft>
                <a:spcPts val="0"/>
              </a:spcAft>
              <a:buSzPts val="1400"/>
              <a:buFont typeface="Verdana"/>
              <a:buChar char="●"/>
            </a:pPr>
            <a:r>
              <a:rPr lang="it" sz="1400">
                <a:latin typeface="Verdana"/>
                <a:ea typeface="Verdana"/>
                <a:cs typeface="Verdana"/>
                <a:sym typeface="Verdana"/>
              </a:rPr>
              <a:t>Funding</a:t>
            </a:r>
            <a:endParaRPr sz="1400">
              <a:latin typeface="Verdana"/>
              <a:ea typeface="Verdana"/>
              <a:cs typeface="Verdana"/>
              <a:sym typeface="Verdana"/>
            </a:endParaRPr>
          </a:p>
          <a:p>
            <a:pPr marL="914400" marR="0" lvl="1" indent="-317500" algn="l" rtl="0">
              <a:lnSpc>
                <a:spcPct val="115000"/>
              </a:lnSpc>
              <a:spcBef>
                <a:spcPts val="0"/>
              </a:spcBef>
              <a:spcAft>
                <a:spcPts val="0"/>
              </a:spcAft>
              <a:buSzPts val="1400"/>
              <a:buFont typeface="Verdana"/>
              <a:buChar char="○"/>
            </a:pPr>
            <a:endParaRPr sz="1400">
              <a:latin typeface="Verdana"/>
              <a:ea typeface="Verdana"/>
              <a:cs typeface="Verdana"/>
              <a:sym typeface="Verdana"/>
            </a:endParaRPr>
          </a:p>
          <a:p>
            <a:pPr marL="457200" marR="0" lvl="0" indent="-317500" algn="l" rtl="0">
              <a:lnSpc>
                <a:spcPct val="115000"/>
              </a:lnSpc>
              <a:spcBef>
                <a:spcPts val="0"/>
              </a:spcBef>
              <a:spcAft>
                <a:spcPts val="0"/>
              </a:spcAft>
              <a:buSzPts val="1400"/>
              <a:buFont typeface="Verdana"/>
              <a:buChar char="●"/>
            </a:pPr>
            <a:r>
              <a:rPr lang="it" sz="1400">
                <a:latin typeface="Verdana"/>
                <a:ea typeface="Verdana"/>
                <a:cs typeface="Verdana"/>
                <a:sym typeface="Verdana"/>
              </a:rPr>
              <a:t>Conclusioni</a:t>
            </a:r>
            <a:endParaRPr sz="1400">
              <a:latin typeface="Verdana"/>
              <a:ea typeface="Verdana"/>
              <a:cs typeface="Verdana"/>
              <a:sym typeface="Verdana"/>
            </a:endParaRPr>
          </a:p>
        </p:txBody>
      </p:sp>
      <p:pic>
        <p:nvPicPr>
          <p:cNvPr id="63" name="Google Shape;63;p14"/>
          <p:cNvPicPr preferRelativeResize="0"/>
          <p:nvPr/>
        </p:nvPicPr>
        <p:blipFill>
          <a:blip r:embed="rId3">
            <a:alphaModFix/>
          </a:blip>
          <a:stretch>
            <a:fillRect/>
          </a:stretch>
        </p:blipFill>
        <p:spPr>
          <a:xfrm>
            <a:off x="311700" y="384099"/>
            <a:ext cx="1569574" cy="694550"/>
          </a:xfrm>
          <a:prstGeom prst="rect">
            <a:avLst/>
          </a:prstGeom>
          <a:noFill/>
          <a:ln>
            <a:noFill/>
          </a:ln>
        </p:spPr>
      </p:pic>
      <p:sp>
        <p:nvSpPr>
          <p:cNvPr id="64" name="Google Shape;64;p14"/>
          <p:cNvSpPr txBox="1"/>
          <p:nvPr/>
        </p:nvSpPr>
        <p:spPr>
          <a:xfrm>
            <a:off x="6146100" y="139300"/>
            <a:ext cx="26862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it" sz="1000" b="1" i="1">
                <a:solidFill>
                  <a:srgbClr val="0B5394"/>
                </a:solidFill>
                <a:latin typeface="Verdana"/>
                <a:ea typeface="Verdana"/>
                <a:cs typeface="Verdana"/>
                <a:sym typeface="Verdana"/>
              </a:rPr>
              <a:t>“portiamo lo spazio alla gente”</a:t>
            </a:r>
            <a:endParaRPr sz="1000" b="1" i="1">
              <a:solidFill>
                <a:srgbClr val="0B5394"/>
              </a:solidFill>
              <a:latin typeface="Verdana"/>
              <a:ea typeface="Verdana"/>
              <a:cs typeface="Verdana"/>
              <a:sym typeface="Verdana"/>
            </a:endParaRPr>
          </a:p>
        </p:txBody>
      </p:sp>
      <p:sp>
        <p:nvSpPr>
          <p:cNvPr id="65" name="Google Shape;65;p14"/>
          <p:cNvSpPr txBox="1"/>
          <p:nvPr/>
        </p:nvSpPr>
        <p:spPr>
          <a:xfrm>
            <a:off x="2784750" y="4703650"/>
            <a:ext cx="35745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Agenzia Spaziale Italiana - Roma, 16 Gennaio 2020</a:t>
            </a:r>
            <a:endParaRPr sz="1000" i="1">
              <a:solidFill>
                <a:srgbClr val="0B5394"/>
              </a:solidFill>
              <a:latin typeface="Verdana"/>
              <a:ea typeface="Verdana"/>
              <a:cs typeface="Verdana"/>
              <a:sym typeface="Verdana"/>
            </a:endParaRPr>
          </a:p>
        </p:txBody>
      </p:sp>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2</a:t>
            </a:fld>
            <a:endParaRPr lang="it-IT"/>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2"/>
          <p:cNvSpPr txBox="1">
            <a:spLocks noGrp="1"/>
          </p:cNvSpPr>
          <p:nvPr>
            <p:ph type="title"/>
          </p:nvPr>
        </p:nvSpPr>
        <p:spPr>
          <a:xfrm>
            <a:off x="311700" y="445025"/>
            <a:ext cx="8520600" cy="572700"/>
          </a:xfrm>
          <a:prstGeom prst="rect">
            <a:avLst/>
          </a:prstGeom>
        </p:spPr>
        <p:txBody>
          <a:bodyPr spcFirstLastPara="1" wrap="square" lIns="91425" tIns="270000" rIns="91425" bIns="91425" anchor="t" anchorCtr="0">
            <a:noAutofit/>
          </a:bodyPr>
          <a:lstStyle/>
          <a:p>
            <a:pPr marL="0" lvl="0" indent="0" algn="ctr" rtl="0">
              <a:lnSpc>
                <a:spcPct val="115000"/>
              </a:lnSpc>
              <a:spcBef>
                <a:spcPts val="0"/>
              </a:spcBef>
              <a:spcAft>
                <a:spcPts val="0"/>
              </a:spcAft>
              <a:buNone/>
            </a:pPr>
            <a:r>
              <a:rPr lang="it" sz="1400" b="1">
                <a:solidFill>
                  <a:schemeClr val="dk2"/>
                </a:solidFill>
                <a:latin typeface="Verdana"/>
                <a:ea typeface="Verdana"/>
                <a:cs typeface="Verdana"/>
                <a:sym typeface="Verdana"/>
              </a:rPr>
              <a:t>Stazione Lunare Orbitante - Lunar Gateway</a:t>
            </a:r>
            <a:endParaRPr sz="1400" b="1">
              <a:solidFill>
                <a:schemeClr val="dk2"/>
              </a:solidFill>
              <a:latin typeface="Verdana"/>
              <a:ea typeface="Verdana"/>
              <a:cs typeface="Verdana"/>
              <a:sym typeface="Verdana"/>
            </a:endParaRPr>
          </a:p>
          <a:p>
            <a:pPr marL="0" lvl="0" indent="0" algn="ctr" rtl="0">
              <a:lnSpc>
                <a:spcPct val="115000"/>
              </a:lnSpc>
              <a:spcBef>
                <a:spcPts val="1600"/>
              </a:spcBef>
              <a:spcAft>
                <a:spcPts val="1600"/>
              </a:spcAft>
              <a:buNone/>
            </a:pPr>
            <a:endParaRPr sz="1400">
              <a:solidFill>
                <a:schemeClr val="dk2"/>
              </a:solidFill>
              <a:latin typeface="Verdana"/>
              <a:ea typeface="Verdana"/>
              <a:cs typeface="Verdana"/>
              <a:sym typeface="Verdana"/>
            </a:endParaRPr>
          </a:p>
        </p:txBody>
      </p:sp>
      <p:sp>
        <p:nvSpPr>
          <p:cNvPr id="248" name="Google Shape;248;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Verdana"/>
              <a:buChar char="●"/>
            </a:pPr>
            <a:r>
              <a:rPr lang="it" sz="1400">
                <a:latin typeface="Verdana"/>
                <a:ea typeface="Verdana"/>
                <a:cs typeface="Verdana"/>
                <a:sym typeface="Verdana"/>
              </a:rPr>
              <a:t>Sono in corso le attività per definire il ruolo che i radioamatori potrebbere avere nella Stazione Orbitante Lunare (Lunar Gateway)</a:t>
            </a:r>
            <a:endParaRPr sz="1400">
              <a:latin typeface="Verdana"/>
              <a:ea typeface="Verdana"/>
              <a:cs typeface="Verdana"/>
              <a:sym typeface="Verdana"/>
            </a:endParaRPr>
          </a:p>
          <a:p>
            <a:pPr marL="457200" lvl="0" indent="-317500" algn="l" rtl="0">
              <a:lnSpc>
                <a:spcPct val="114000"/>
              </a:lnSpc>
              <a:spcBef>
                <a:spcPts val="0"/>
              </a:spcBef>
              <a:spcAft>
                <a:spcPts val="0"/>
              </a:spcAft>
              <a:buSzPts val="1400"/>
              <a:buFont typeface="Verdana"/>
              <a:buChar char="●"/>
            </a:pPr>
            <a:r>
              <a:rPr lang="it" sz="1400">
                <a:latin typeface="Verdana"/>
                <a:ea typeface="Verdana"/>
                <a:cs typeface="Verdana"/>
                <a:sym typeface="Verdana"/>
              </a:rPr>
              <a:t>Gli obiettivi per il 2020 sono riportati nel seguito:</a:t>
            </a:r>
            <a:endParaRPr sz="1400">
              <a:latin typeface="Verdana"/>
              <a:ea typeface="Verdana"/>
              <a:cs typeface="Verdana"/>
              <a:sym typeface="Verdana"/>
            </a:endParaRPr>
          </a:p>
          <a:p>
            <a:pPr marL="457200" lvl="0" indent="0" algn="l" rtl="0">
              <a:lnSpc>
                <a:spcPct val="115000"/>
              </a:lnSpc>
              <a:spcBef>
                <a:spcPts val="800"/>
              </a:spcBef>
              <a:spcAft>
                <a:spcPts val="0"/>
              </a:spcAft>
              <a:buNone/>
            </a:pPr>
            <a:r>
              <a:rPr lang="it" sz="1400">
                <a:solidFill>
                  <a:schemeClr val="dk1"/>
                </a:solidFill>
              </a:rPr>
              <a:t>•January:  Finalize team roles</a:t>
            </a:r>
            <a:endParaRPr sz="1400">
              <a:solidFill>
                <a:schemeClr val="dk1"/>
              </a:solidFill>
            </a:endParaRPr>
          </a:p>
          <a:p>
            <a:pPr marL="457200" lvl="0" indent="0" algn="l" rtl="0">
              <a:lnSpc>
                <a:spcPct val="115000"/>
              </a:lnSpc>
              <a:spcBef>
                <a:spcPts val="0"/>
              </a:spcBef>
              <a:spcAft>
                <a:spcPts val="0"/>
              </a:spcAft>
              <a:buNone/>
            </a:pPr>
            <a:r>
              <a:rPr lang="it" sz="1400">
                <a:solidFill>
                  <a:schemeClr val="dk1"/>
                </a:solidFill>
              </a:rPr>
              <a:t>•February:  Team role personnel assignments</a:t>
            </a:r>
            <a:endParaRPr sz="1400">
              <a:solidFill>
                <a:schemeClr val="dk1"/>
              </a:solidFill>
            </a:endParaRPr>
          </a:p>
          <a:p>
            <a:pPr marL="457200" lvl="0" indent="0" algn="l" rtl="0">
              <a:lnSpc>
                <a:spcPct val="115000"/>
              </a:lnSpc>
              <a:spcBef>
                <a:spcPts val="0"/>
              </a:spcBef>
              <a:spcAft>
                <a:spcPts val="0"/>
              </a:spcAft>
              <a:buNone/>
            </a:pPr>
            <a:r>
              <a:rPr lang="it" sz="1400">
                <a:solidFill>
                  <a:schemeClr val="dk1"/>
                </a:solidFill>
              </a:rPr>
              <a:t>•March: Mature system interfaces and concept</a:t>
            </a:r>
            <a:endParaRPr sz="1400">
              <a:solidFill>
                <a:schemeClr val="dk1"/>
              </a:solidFill>
            </a:endParaRPr>
          </a:p>
          <a:p>
            <a:pPr marL="457200" lvl="0" indent="0" algn="l" rtl="0">
              <a:lnSpc>
                <a:spcPct val="115000"/>
              </a:lnSpc>
              <a:spcBef>
                <a:spcPts val="0"/>
              </a:spcBef>
              <a:spcAft>
                <a:spcPts val="0"/>
              </a:spcAft>
              <a:buNone/>
            </a:pPr>
            <a:r>
              <a:rPr lang="it" sz="1400">
                <a:solidFill>
                  <a:schemeClr val="dk1"/>
                </a:solidFill>
              </a:rPr>
              <a:t>•April:  Present SDR/Codec architecture and RF preliminary design</a:t>
            </a:r>
            <a:endParaRPr sz="1400">
              <a:solidFill>
                <a:schemeClr val="dk1"/>
              </a:solidFill>
            </a:endParaRPr>
          </a:p>
          <a:p>
            <a:pPr marL="457200" lvl="0" indent="0" algn="l" rtl="0">
              <a:lnSpc>
                <a:spcPct val="115000"/>
              </a:lnSpc>
              <a:spcBef>
                <a:spcPts val="0"/>
              </a:spcBef>
              <a:spcAft>
                <a:spcPts val="0"/>
              </a:spcAft>
              <a:buNone/>
            </a:pPr>
            <a:r>
              <a:rPr lang="it" sz="1400">
                <a:solidFill>
                  <a:schemeClr val="dk1"/>
                </a:solidFill>
              </a:rPr>
              <a:t>•May:  Present mechanical preliminary design</a:t>
            </a:r>
            <a:endParaRPr sz="1400">
              <a:solidFill>
                <a:schemeClr val="dk1"/>
              </a:solidFill>
            </a:endParaRPr>
          </a:p>
          <a:p>
            <a:pPr marL="457200" lvl="0" indent="0" algn="l" rtl="0">
              <a:lnSpc>
                <a:spcPct val="115000"/>
              </a:lnSpc>
              <a:spcBef>
                <a:spcPts val="0"/>
              </a:spcBef>
              <a:spcAft>
                <a:spcPts val="0"/>
              </a:spcAft>
              <a:buNone/>
            </a:pPr>
            <a:r>
              <a:rPr lang="it" sz="1400">
                <a:solidFill>
                  <a:schemeClr val="dk1"/>
                </a:solidFill>
              </a:rPr>
              <a:t>•June:  System Preliminary Design Review</a:t>
            </a:r>
            <a:endParaRPr sz="1400">
              <a:solidFill>
                <a:schemeClr val="dk1"/>
              </a:solidFill>
            </a:endParaRPr>
          </a:p>
          <a:p>
            <a:pPr marL="457200" lvl="0" indent="0" algn="l" rtl="0">
              <a:lnSpc>
                <a:spcPct val="115000"/>
              </a:lnSpc>
              <a:spcBef>
                <a:spcPts val="0"/>
              </a:spcBef>
              <a:spcAft>
                <a:spcPts val="0"/>
              </a:spcAft>
              <a:buNone/>
            </a:pPr>
            <a:r>
              <a:rPr lang="it" sz="1400">
                <a:solidFill>
                  <a:schemeClr val="dk1"/>
                </a:solidFill>
              </a:rPr>
              <a:t>•July-Sept:  Mature the design to Final (Critical) Design Review stage; select pointing system manufacturer</a:t>
            </a:r>
            <a:endParaRPr sz="1400">
              <a:solidFill>
                <a:schemeClr val="dk1"/>
              </a:solidFill>
            </a:endParaRPr>
          </a:p>
          <a:p>
            <a:pPr marL="457200" lvl="0" indent="0" algn="l" rtl="0">
              <a:lnSpc>
                <a:spcPct val="115000"/>
              </a:lnSpc>
              <a:spcBef>
                <a:spcPts val="0"/>
              </a:spcBef>
              <a:spcAft>
                <a:spcPts val="0"/>
              </a:spcAft>
              <a:buNone/>
            </a:pPr>
            <a:r>
              <a:rPr lang="it" sz="1400">
                <a:solidFill>
                  <a:schemeClr val="dk1"/>
                </a:solidFill>
              </a:rPr>
              <a:t>•October:  Final (Critical) Design Review </a:t>
            </a:r>
            <a:endParaRPr sz="1400">
              <a:solidFill>
                <a:schemeClr val="dk1"/>
              </a:solidFill>
            </a:endParaRPr>
          </a:p>
          <a:p>
            <a:pPr marL="457200" lvl="0" indent="0" algn="l" rtl="0">
              <a:spcBef>
                <a:spcPts val="0"/>
              </a:spcBef>
              <a:spcAft>
                <a:spcPts val="1600"/>
              </a:spcAft>
              <a:buNone/>
            </a:pPr>
            <a:endParaRPr sz="1400">
              <a:latin typeface="Verdana"/>
              <a:ea typeface="Verdana"/>
              <a:cs typeface="Verdana"/>
              <a:sym typeface="Verdana"/>
            </a:endParaRPr>
          </a:p>
        </p:txBody>
      </p:sp>
      <p:pic>
        <p:nvPicPr>
          <p:cNvPr id="249" name="Google Shape;249;p32"/>
          <p:cNvPicPr preferRelativeResize="0"/>
          <p:nvPr/>
        </p:nvPicPr>
        <p:blipFill>
          <a:blip r:embed="rId3">
            <a:alphaModFix/>
          </a:blip>
          <a:stretch>
            <a:fillRect/>
          </a:stretch>
        </p:blipFill>
        <p:spPr>
          <a:xfrm>
            <a:off x="311700" y="384099"/>
            <a:ext cx="1569574" cy="694550"/>
          </a:xfrm>
          <a:prstGeom prst="rect">
            <a:avLst/>
          </a:prstGeom>
          <a:noFill/>
          <a:ln>
            <a:noFill/>
          </a:ln>
        </p:spPr>
      </p:pic>
      <p:sp>
        <p:nvSpPr>
          <p:cNvPr id="250" name="Google Shape;250;p32"/>
          <p:cNvSpPr txBox="1"/>
          <p:nvPr/>
        </p:nvSpPr>
        <p:spPr>
          <a:xfrm>
            <a:off x="6146100" y="200225"/>
            <a:ext cx="26862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b="1" i="1">
                <a:solidFill>
                  <a:srgbClr val="0B5394"/>
                </a:solidFill>
                <a:latin typeface="Verdana"/>
                <a:ea typeface="Verdana"/>
                <a:cs typeface="Verdana"/>
                <a:sym typeface="Verdana"/>
              </a:rPr>
              <a:t>“portiamo lo spazio alla gente”</a:t>
            </a:r>
            <a:endParaRPr sz="1000" b="1" i="1">
              <a:solidFill>
                <a:srgbClr val="0B5394"/>
              </a:solidFill>
              <a:latin typeface="Verdana"/>
              <a:ea typeface="Verdana"/>
              <a:cs typeface="Verdana"/>
              <a:sym typeface="Verdana"/>
            </a:endParaRPr>
          </a:p>
        </p:txBody>
      </p:sp>
      <p:sp>
        <p:nvSpPr>
          <p:cNvPr id="251" name="Google Shape;251;p32"/>
          <p:cNvSpPr txBox="1"/>
          <p:nvPr/>
        </p:nvSpPr>
        <p:spPr>
          <a:xfrm>
            <a:off x="2784750" y="4703650"/>
            <a:ext cx="35745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Agenzia Spaziale Italiana - Roma, 16 Gennaio 2020</a:t>
            </a:r>
            <a:endParaRPr sz="1000" i="1">
              <a:solidFill>
                <a:srgbClr val="0B5394"/>
              </a:solidFill>
              <a:latin typeface="Verdana"/>
              <a:ea typeface="Verdana"/>
              <a:cs typeface="Verdana"/>
              <a:sym typeface="Verdana"/>
            </a:endParaRPr>
          </a:p>
        </p:txBody>
      </p:sp>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20</a:t>
            </a:fld>
            <a:endParaRPr lang="it-IT"/>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3"/>
          <p:cNvSpPr txBox="1">
            <a:spLocks noGrp="1"/>
          </p:cNvSpPr>
          <p:nvPr>
            <p:ph type="title"/>
          </p:nvPr>
        </p:nvSpPr>
        <p:spPr>
          <a:xfrm>
            <a:off x="311700" y="445025"/>
            <a:ext cx="8520600" cy="572700"/>
          </a:xfrm>
          <a:prstGeom prst="rect">
            <a:avLst/>
          </a:prstGeom>
        </p:spPr>
        <p:txBody>
          <a:bodyPr spcFirstLastPara="1" wrap="square" lIns="91425" tIns="270000" rIns="91425" bIns="91425" anchor="t" anchorCtr="0">
            <a:noAutofit/>
          </a:bodyPr>
          <a:lstStyle/>
          <a:p>
            <a:pPr marL="0" lvl="0" indent="0" algn="ctr" rtl="0">
              <a:lnSpc>
                <a:spcPct val="115000"/>
              </a:lnSpc>
              <a:spcBef>
                <a:spcPts val="0"/>
              </a:spcBef>
              <a:spcAft>
                <a:spcPts val="1600"/>
              </a:spcAft>
              <a:buNone/>
            </a:pPr>
            <a:r>
              <a:rPr lang="it" sz="1400" b="1">
                <a:solidFill>
                  <a:schemeClr val="dk2"/>
                </a:solidFill>
                <a:latin typeface="Verdana"/>
                <a:ea typeface="Verdana"/>
                <a:cs typeface="Verdana"/>
                <a:sym typeface="Verdana"/>
              </a:rPr>
              <a:t>Stazione Lunare Orbitante</a:t>
            </a:r>
            <a:endParaRPr b="1"/>
          </a:p>
        </p:txBody>
      </p:sp>
      <p:sp>
        <p:nvSpPr>
          <p:cNvPr id="257" name="Google Shape;257;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it" sz="1400">
                <a:latin typeface="Verdana"/>
                <a:ea typeface="Verdana"/>
                <a:cs typeface="Verdana"/>
                <a:sym typeface="Verdana"/>
              </a:rPr>
              <a:t> </a:t>
            </a:r>
            <a:endParaRPr sz="1400">
              <a:solidFill>
                <a:schemeClr val="dk1"/>
              </a:solidFill>
            </a:endParaRPr>
          </a:p>
          <a:p>
            <a:pPr marL="457200" lvl="0" indent="0" algn="l" rtl="0">
              <a:spcBef>
                <a:spcPts val="0"/>
              </a:spcBef>
              <a:spcAft>
                <a:spcPts val="1600"/>
              </a:spcAft>
              <a:buNone/>
            </a:pPr>
            <a:endParaRPr sz="1400">
              <a:latin typeface="Verdana"/>
              <a:ea typeface="Verdana"/>
              <a:cs typeface="Verdana"/>
              <a:sym typeface="Verdana"/>
            </a:endParaRPr>
          </a:p>
        </p:txBody>
      </p:sp>
      <p:pic>
        <p:nvPicPr>
          <p:cNvPr id="258" name="Google Shape;258;p33"/>
          <p:cNvPicPr preferRelativeResize="0"/>
          <p:nvPr/>
        </p:nvPicPr>
        <p:blipFill>
          <a:blip r:embed="rId3">
            <a:alphaModFix/>
          </a:blip>
          <a:stretch>
            <a:fillRect/>
          </a:stretch>
        </p:blipFill>
        <p:spPr>
          <a:xfrm>
            <a:off x="311700" y="384099"/>
            <a:ext cx="1569574" cy="694550"/>
          </a:xfrm>
          <a:prstGeom prst="rect">
            <a:avLst/>
          </a:prstGeom>
          <a:noFill/>
          <a:ln>
            <a:noFill/>
          </a:ln>
        </p:spPr>
      </p:pic>
      <p:sp>
        <p:nvSpPr>
          <p:cNvPr id="259" name="Google Shape;259;p33"/>
          <p:cNvSpPr txBox="1"/>
          <p:nvPr/>
        </p:nvSpPr>
        <p:spPr>
          <a:xfrm>
            <a:off x="6146100" y="200225"/>
            <a:ext cx="26862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b="1" i="1">
                <a:solidFill>
                  <a:srgbClr val="0B5394"/>
                </a:solidFill>
                <a:latin typeface="Verdana"/>
                <a:ea typeface="Verdana"/>
                <a:cs typeface="Verdana"/>
                <a:sym typeface="Verdana"/>
              </a:rPr>
              <a:t>“portiamo lo spazio alla gente”</a:t>
            </a:r>
            <a:endParaRPr sz="1000" b="1" i="1">
              <a:solidFill>
                <a:srgbClr val="0B5394"/>
              </a:solidFill>
              <a:latin typeface="Verdana"/>
              <a:ea typeface="Verdana"/>
              <a:cs typeface="Verdana"/>
              <a:sym typeface="Verdana"/>
            </a:endParaRPr>
          </a:p>
        </p:txBody>
      </p:sp>
      <p:sp>
        <p:nvSpPr>
          <p:cNvPr id="260" name="Google Shape;260;p33"/>
          <p:cNvSpPr txBox="1"/>
          <p:nvPr/>
        </p:nvSpPr>
        <p:spPr>
          <a:xfrm>
            <a:off x="2784750" y="4703650"/>
            <a:ext cx="35745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Agenzia Spaziale Italiana - Roma, 16 Gennaio 2020</a:t>
            </a:r>
            <a:endParaRPr sz="1000" i="1">
              <a:solidFill>
                <a:srgbClr val="0B5394"/>
              </a:solidFill>
              <a:latin typeface="Verdana"/>
              <a:ea typeface="Verdana"/>
              <a:cs typeface="Verdana"/>
              <a:sym typeface="Verdana"/>
            </a:endParaRPr>
          </a:p>
        </p:txBody>
      </p:sp>
      <p:pic>
        <p:nvPicPr>
          <p:cNvPr id="261" name="Google Shape;261;p33"/>
          <p:cNvPicPr preferRelativeResize="0"/>
          <p:nvPr/>
        </p:nvPicPr>
        <p:blipFill>
          <a:blip r:embed="rId4">
            <a:alphaModFix/>
          </a:blip>
          <a:stretch>
            <a:fillRect/>
          </a:stretch>
        </p:blipFill>
        <p:spPr>
          <a:xfrm>
            <a:off x="1349788" y="1152475"/>
            <a:ext cx="6444420" cy="3551175"/>
          </a:xfrm>
          <a:prstGeom prst="rect">
            <a:avLst/>
          </a:prstGeom>
          <a:noFill/>
          <a:ln>
            <a:noFill/>
          </a:ln>
        </p:spPr>
      </p:pic>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21</a:t>
            </a:fld>
            <a:endParaRPr lang="it-IT"/>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4"/>
          <p:cNvSpPr txBox="1">
            <a:spLocks noGrp="1"/>
          </p:cNvSpPr>
          <p:nvPr>
            <p:ph type="title"/>
          </p:nvPr>
        </p:nvSpPr>
        <p:spPr>
          <a:xfrm>
            <a:off x="311700" y="318225"/>
            <a:ext cx="8520600" cy="592200"/>
          </a:xfrm>
          <a:prstGeom prst="rect">
            <a:avLst/>
          </a:prstGeom>
        </p:spPr>
        <p:txBody>
          <a:bodyPr spcFirstLastPara="1" wrap="square" lIns="91425" tIns="270000" rIns="91425" bIns="91425" anchor="t" anchorCtr="0">
            <a:noAutofit/>
          </a:bodyPr>
          <a:lstStyle/>
          <a:p>
            <a:pPr marL="0" lvl="0" indent="0" algn="ctr" rtl="0">
              <a:lnSpc>
                <a:spcPct val="115000"/>
              </a:lnSpc>
              <a:spcBef>
                <a:spcPts val="0"/>
              </a:spcBef>
              <a:spcAft>
                <a:spcPts val="0"/>
              </a:spcAft>
              <a:buNone/>
            </a:pPr>
            <a:r>
              <a:rPr lang="it" sz="1800" b="1">
                <a:solidFill>
                  <a:schemeClr val="dk2"/>
                </a:solidFill>
                <a:latin typeface="Verdana"/>
                <a:ea typeface="Verdana"/>
                <a:cs typeface="Verdana"/>
                <a:sym typeface="Verdana"/>
              </a:rPr>
              <a:t>AMSAT Italia vs Agenzie spaziali</a:t>
            </a:r>
            <a:endParaRPr sz="1800" b="1">
              <a:solidFill>
                <a:schemeClr val="dk2"/>
              </a:solidFill>
              <a:latin typeface="Verdana"/>
              <a:ea typeface="Verdana"/>
              <a:cs typeface="Verdana"/>
              <a:sym typeface="Verdana"/>
            </a:endParaRPr>
          </a:p>
          <a:p>
            <a:pPr marL="0" lvl="0" indent="0" algn="ctr" rtl="0">
              <a:lnSpc>
                <a:spcPct val="115000"/>
              </a:lnSpc>
              <a:spcBef>
                <a:spcPts val="1600"/>
              </a:spcBef>
              <a:spcAft>
                <a:spcPts val="1600"/>
              </a:spcAft>
              <a:buNone/>
            </a:pPr>
            <a:endParaRPr sz="1400">
              <a:solidFill>
                <a:schemeClr val="dk2"/>
              </a:solidFill>
              <a:latin typeface="Verdana"/>
              <a:ea typeface="Verdana"/>
              <a:cs typeface="Verdana"/>
              <a:sym typeface="Verdana"/>
            </a:endParaRPr>
          </a:p>
        </p:txBody>
      </p:sp>
      <p:sp>
        <p:nvSpPr>
          <p:cNvPr id="267" name="Google Shape;267;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Verdana"/>
              <a:buChar char="●"/>
            </a:pPr>
            <a:r>
              <a:rPr lang="it" sz="1400">
                <a:latin typeface="Verdana"/>
                <a:ea typeface="Verdana"/>
                <a:cs typeface="Verdana"/>
                <a:sym typeface="Verdana"/>
              </a:rPr>
              <a:t>AMSAT Italia ha sottoscritto con l’Agenzia Spaziale Italiana, fin dal 2009, un MoU triennale, per una reciproca collaborazione su aspetti educativi e tecnologici. L’attuale MoU vedrà la scadenza nei prossimi mesi.</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In occasioni di missioni che coinvolgono astronauti italiani, ASI istituisce una Commissione, alla quale AMSAT Italia è invitata a partecipare, per la selezione, in base ai progetti educativi, delle scuole che possono partecipare agli school contacts</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AMSAT Italia ha altresì sottoscritto con l’Agenzia Spaziale Europea un analogo Mou di collaborazione su aspetti educativi e tecnologici</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Nel Dicembre 2019 AMSAT Italia ha sottoscritto un ordine di ESA, in nome e per conto di ARISS Europe, in quanto unico soggetto giuridico della compagine, che riconosce un rimborso per spese sostenute dai radioamatori per l’attività degli school contacts. E’ una novità rispetto al passato, i cui effetti economici non sono però ancora effettivi</a:t>
            </a:r>
            <a:endParaRPr sz="1400">
              <a:latin typeface="Verdana"/>
              <a:ea typeface="Verdana"/>
              <a:cs typeface="Verdana"/>
              <a:sym typeface="Verdana"/>
            </a:endParaRPr>
          </a:p>
        </p:txBody>
      </p:sp>
      <p:pic>
        <p:nvPicPr>
          <p:cNvPr id="268" name="Google Shape;268;p34"/>
          <p:cNvPicPr preferRelativeResize="0"/>
          <p:nvPr/>
        </p:nvPicPr>
        <p:blipFill>
          <a:blip r:embed="rId3">
            <a:alphaModFix/>
          </a:blip>
          <a:stretch>
            <a:fillRect/>
          </a:stretch>
        </p:blipFill>
        <p:spPr>
          <a:xfrm>
            <a:off x="311700" y="384099"/>
            <a:ext cx="1569574" cy="694550"/>
          </a:xfrm>
          <a:prstGeom prst="rect">
            <a:avLst/>
          </a:prstGeom>
          <a:noFill/>
          <a:ln>
            <a:noFill/>
          </a:ln>
        </p:spPr>
      </p:pic>
      <p:sp>
        <p:nvSpPr>
          <p:cNvPr id="269" name="Google Shape;269;p34"/>
          <p:cNvSpPr txBox="1"/>
          <p:nvPr/>
        </p:nvSpPr>
        <p:spPr>
          <a:xfrm>
            <a:off x="6146100" y="200225"/>
            <a:ext cx="26862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b="1" i="1">
                <a:solidFill>
                  <a:srgbClr val="0B5394"/>
                </a:solidFill>
                <a:latin typeface="Verdana"/>
                <a:ea typeface="Verdana"/>
                <a:cs typeface="Verdana"/>
                <a:sym typeface="Verdana"/>
              </a:rPr>
              <a:t>“portiamo lo spazio alla gente”</a:t>
            </a:r>
            <a:endParaRPr sz="1000" b="1" i="1">
              <a:solidFill>
                <a:srgbClr val="0B5394"/>
              </a:solidFill>
              <a:latin typeface="Verdana"/>
              <a:ea typeface="Verdana"/>
              <a:cs typeface="Verdana"/>
              <a:sym typeface="Verdana"/>
            </a:endParaRPr>
          </a:p>
        </p:txBody>
      </p:sp>
      <p:sp>
        <p:nvSpPr>
          <p:cNvPr id="270" name="Google Shape;270;p34"/>
          <p:cNvSpPr txBox="1"/>
          <p:nvPr/>
        </p:nvSpPr>
        <p:spPr>
          <a:xfrm>
            <a:off x="2784750" y="4703650"/>
            <a:ext cx="35745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Agenzia Spaziale Italiana - Roma, 16 Gennaio 2020</a:t>
            </a:r>
            <a:endParaRPr sz="1000" i="1">
              <a:solidFill>
                <a:srgbClr val="0B5394"/>
              </a:solidFill>
              <a:latin typeface="Verdana"/>
              <a:ea typeface="Verdana"/>
              <a:cs typeface="Verdana"/>
              <a:sym typeface="Verdana"/>
            </a:endParaRPr>
          </a:p>
        </p:txBody>
      </p:sp>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22</a:t>
            </a:fld>
            <a:endParaRPr lang="it-IT"/>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5"/>
          <p:cNvSpPr txBox="1">
            <a:spLocks noGrp="1"/>
          </p:cNvSpPr>
          <p:nvPr>
            <p:ph type="title"/>
          </p:nvPr>
        </p:nvSpPr>
        <p:spPr>
          <a:xfrm>
            <a:off x="311700" y="445025"/>
            <a:ext cx="8520600" cy="491700"/>
          </a:xfrm>
          <a:prstGeom prst="rect">
            <a:avLst/>
          </a:prstGeom>
        </p:spPr>
        <p:txBody>
          <a:bodyPr spcFirstLastPara="1" wrap="square" lIns="91425" tIns="270000" rIns="91425" bIns="91425" anchor="t" anchorCtr="0">
            <a:noAutofit/>
          </a:bodyPr>
          <a:lstStyle/>
          <a:p>
            <a:pPr marL="0" lvl="0" indent="0" algn="ctr" rtl="0">
              <a:lnSpc>
                <a:spcPct val="115000"/>
              </a:lnSpc>
              <a:spcBef>
                <a:spcPts val="0"/>
              </a:spcBef>
              <a:spcAft>
                <a:spcPts val="1600"/>
              </a:spcAft>
              <a:buNone/>
            </a:pPr>
            <a:r>
              <a:rPr lang="it" sz="1800" b="1">
                <a:solidFill>
                  <a:schemeClr val="dk2"/>
                </a:solidFill>
                <a:latin typeface="Verdana"/>
                <a:ea typeface="Verdana"/>
                <a:cs typeface="Verdana"/>
                <a:sym typeface="Verdana"/>
              </a:rPr>
              <a:t>FUNDING I</a:t>
            </a:r>
            <a:endParaRPr sz="1800" b="1"/>
          </a:p>
        </p:txBody>
      </p:sp>
      <p:sp>
        <p:nvSpPr>
          <p:cNvPr id="276" name="Google Shape;276;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Verdana"/>
              <a:buChar char="●"/>
            </a:pPr>
            <a:r>
              <a:rPr lang="it" sz="1400">
                <a:latin typeface="Verdana"/>
                <a:ea typeface="Verdana"/>
                <a:cs typeface="Verdana"/>
                <a:sym typeface="Verdana"/>
              </a:rPr>
              <a:t>L’attività di ARISS è generalmente portata avanti con il volontariato, anche economico, dei suoi membri</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Il coordinamento dei progetti presso la NASA è finanziata per il tramite di CASIS, il gestore dell’ISS Lab, che riconosce l’attività in ambito STEM condotta da ARISS (circa 240.000 $ per biennio)</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Il progetto HAMTV per la realizzazione di HAMVIDEO e 5 stazioni riceventi dislocate in altrettanti paesi in Europa (Italia, Francia, Irlanda, Polonia, Spagna) è stato finanziato dall’ESA (circa 500.000 €)</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Il citato finanziamento ESA per il biennio 2019/2020 (circa 40.000 €) è stato concesso a titolo di rimborso dei costi sostenuti dai radioamatori per le attività connesse agli school contacts, finora condotte su base volontaria</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I costi per partecipare ai Face-to-face meetings e ad altri meeting internazionali sono sostenuti direttamente dai partecipanti</a:t>
            </a:r>
            <a:endParaRPr sz="1400">
              <a:latin typeface="Verdana"/>
              <a:ea typeface="Verdana"/>
              <a:cs typeface="Verdana"/>
              <a:sym typeface="Verdana"/>
            </a:endParaRPr>
          </a:p>
          <a:p>
            <a:pPr marL="457200" lvl="0" indent="0" algn="l" rtl="0">
              <a:spcBef>
                <a:spcPts val="1600"/>
              </a:spcBef>
              <a:spcAft>
                <a:spcPts val="1600"/>
              </a:spcAft>
              <a:buNone/>
            </a:pPr>
            <a:endParaRPr sz="1400">
              <a:latin typeface="Verdana"/>
              <a:ea typeface="Verdana"/>
              <a:cs typeface="Verdana"/>
              <a:sym typeface="Verdana"/>
            </a:endParaRPr>
          </a:p>
        </p:txBody>
      </p:sp>
      <p:pic>
        <p:nvPicPr>
          <p:cNvPr id="277" name="Google Shape;277;p35"/>
          <p:cNvPicPr preferRelativeResize="0"/>
          <p:nvPr/>
        </p:nvPicPr>
        <p:blipFill>
          <a:blip r:embed="rId3">
            <a:alphaModFix/>
          </a:blip>
          <a:stretch>
            <a:fillRect/>
          </a:stretch>
        </p:blipFill>
        <p:spPr>
          <a:xfrm>
            <a:off x="311700" y="384099"/>
            <a:ext cx="1569574" cy="694550"/>
          </a:xfrm>
          <a:prstGeom prst="rect">
            <a:avLst/>
          </a:prstGeom>
          <a:noFill/>
          <a:ln>
            <a:noFill/>
          </a:ln>
        </p:spPr>
      </p:pic>
      <p:sp>
        <p:nvSpPr>
          <p:cNvPr id="278" name="Google Shape;278;p35"/>
          <p:cNvSpPr txBox="1"/>
          <p:nvPr/>
        </p:nvSpPr>
        <p:spPr>
          <a:xfrm>
            <a:off x="6146100" y="200225"/>
            <a:ext cx="26862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b="1" i="1">
                <a:solidFill>
                  <a:srgbClr val="0B5394"/>
                </a:solidFill>
                <a:latin typeface="Verdana"/>
                <a:ea typeface="Verdana"/>
                <a:cs typeface="Verdana"/>
                <a:sym typeface="Verdana"/>
              </a:rPr>
              <a:t>“portiamo lo spazio alla gente”</a:t>
            </a:r>
            <a:endParaRPr sz="1000" b="1" i="1">
              <a:solidFill>
                <a:srgbClr val="0B5394"/>
              </a:solidFill>
              <a:latin typeface="Verdana"/>
              <a:ea typeface="Verdana"/>
              <a:cs typeface="Verdana"/>
              <a:sym typeface="Verdana"/>
            </a:endParaRPr>
          </a:p>
        </p:txBody>
      </p:sp>
      <p:sp>
        <p:nvSpPr>
          <p:cNvPr id="279" name="Google Shape;279;p35"/>
          <p:cNvSpPr txBox="1"/>
          <p:nvPr/>
        </p:nvSpPr>
        <p:spPr>
          <a:xfrm>
            <a:off x="2784750" y="4703650"/>
            <a:ext cx="35745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Agenzia Spaziale Italiana - Roma, 16 Gennaio 2020</a:t>
            </a:r>
            <a:endParaRPr sz="1000" i="1">
              <a:solidFill>
                <a:srgbClr val="0B5394"/>
              </a:solidFill>
              <a:latin typeface="Verdana"/>
              <a:ea typeface="Verdana"/>
              <a:cs typeface="Verdana"/>
              <a:sym typeface="Verdana"/>
            </a:endParaRPr>
          </a:p>
        </p:txBody>
      </p:sp>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23</a:t>
            </a:fld>
            <a:endParaRPr lang="it-IT"/>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6"/>
          <p:cNvSpPr txBox="1">
            <a:spLocks noGrp="1"/>
          </p:cNvSpPr>
          <p:nvPr>
            <p:ph type="title"/>
          </p:nvPr>
        </p:nvSpPr>
        <p:spPr>
          <a:xfrm>
            <a:off x="311700" y="445025"/>
            <a:ext cx="8520600" cy="491700"/>
          </a:xfrm>
          <a:prstGeom prst="rect">
            <a:avLst/>
          </a:prstGeom>
        </p:spPr>
        <p:txBody>
          <a:bodyPr spcFirstLastPara="1" wrap="square" lIns="91425" tIns="270000" rIns="91425" bIns="91425" anchor="t" anchorCtr="0">
            <a:noAutofit/>
          </a:bodyPr>
          <a:lstStyle/>
          <a:p>
            <a:pPr marL="0" lvl="0" indent="0" algn="ctr" rtl="0">
              <a:lnSpc>
                <a:spcPct val="115000"/>
              </a:lnSpc>
              <a:spcBef>
                <a:spcPts val="0"/>
              </a:spcBef>
              <a:spcAft>
                <a:spcPts val="1600"/>
              </a:spcAft>
              <a:buNone/>
            </a:pPr>
            <a:r>
              <a:rPr lang="it" sz="1800" b="1">
                <a:solidFill>
                  <a:schemeClr val="dk2"/>
                </a:solidFill>
                <a:latin typeface="Verdana"/>
                <a:ea typeface="Verdana"/>
                <a:cs typeface="Verdana"/>
                <a:sym typeface="Verdana"/>
              </a:rPr>
              <a:t>FUNDING II</a:t>
            </a:r>
            <a:endParaRPr sz="1800" b="1"/>
          </a:p>
        </p:txBody>
      </p:sp>
      <p:sp>
        <p:nvSpPr>
          <p:cNvPr id="285" name="Google Shape;285;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Verdana"/>
              <a:buChar char="●"/>
            </a:pPr>
            <a:r>
              <a:rPr lang="it" sz="1400">
                <a:latin typeface="Verdana"/>
                <a:ea typeface="Verdana"/>
                <a:cs typeface="Verdana"/>
                <a:sym typeface="Verdana"/>
              </a:rPr>
              <a:t>Ad eccezione del finanziamento straordinario di ESA per il progetto HAMTV, erogato dal Direttorato per i voli abitati, non si prevedono al momento forme di finanziamento per nuovi progetti</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Le Agenzie nazionali intervengono, talvolta, facilitando attività di laboratorio da parte di industrie nazionali</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AMSAT North America sta collaborando con NASA per i test sull’InterOperable Radio System (IORS) il payload che consentirà di alimentare tutti gli apparati amatoriali con diverse tensioni di alimentazione sia sul modulo Columbus che sul modulo russo</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L’attività di test prevista su HAMTV, per il nuovo invio sulla ISS al termine del troubleshooting, non è al momento né quantificata né finanziata </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Le associazioni non hanno, purtroppo, una capacità economica tale da poter sostenere questi costi industriali</a:t>
            </a:r>
            <a:endParaRPr sz="1400">
              <a:latin typeface="Verdana"/>
              <a:ea typeface="Verdana"/>
              <a:cs typeface="Verdana"/>
              <a:sym typeface="Verdana"/>
            </a:endParaRPr>
          </a:p>
          <a:p>
            <a:pPr marL="457200" lvl="0" indent="0" algn="l" rtl="0">
              <a:spcBef>
                <a:spcPts val="1600"/>
              </a:spcBef>
              <a:spcAft>
                <a:spcPts val="1600"/>
              </a:spcAft>
              <a:buNone/>
            </a:pPr>
            <a:endParaRPr sz="1400">
              <a:latin typeface="Verdana"/>
              <a:ea typeface="Verdana"/>
              <a:cs typeface="Verdana"/>
              <a:sym typeface="Verdana"/>
            </a:endParaRPr>
          </a:p>
        </p:txBody>
      </p:sp>
      <p:pic>
        <p:nvPicPr>
          <p:cNvPr id="286" name="Google Shape;286;p36"/>
          <p:cNvPicPr preferRelativeResize="0"/>
          <p:nvPr/>
        </p:nvPicPr>
        <p:blipFill>
          <a:blip r:embed="rId3">
            <a:alphaModFix/>
          </a:blip>
          <a:stretch>
            <a:fillRect/>
          </a:stretch>
        </p:blipFill>
        <p:spPr>
          <a:xfrm>
            <a:off x="311700" y="384099"/>
            <a:ext cx="1569574" cy="694550"/>
          </a:xfrm>
          <a:prstGeom prst="rect">
            <a:avLst/>
          </a:prstGeom>
          <a:noFill/>
          <a:ln>
            <a:noFill/>
          </a:ln>
        </p:spPr>
      </p:pic>
      <p:sp>
        <p:nvSpPr>
          <p:cNvPr id="287" name="Google Shape;287;p36"/>
          <p:cNvSpPr txBox="1"/>
          <p:nvPr/>
        </p:nvSpPr>
        <p:spPr>
          <a:xfrm>
            <a:off x="6146100" y="200225"/>
            <a:ext cx="26862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b="1" i="1">
                <a:solidFill>
                  <a:srgbClr val="0B5394"/>
                </a:solidFill>
                <a:latin typeface="Verdana"/>
                <a:ea typeface="Verdana"/>
                <a:cs typeface="Verdana"/>
                <a:sym typeface="Verdana"/>
              </a:rPr>
              <a:t>“portiamo lo spazio alla gente”</a:t>
            </a:r>
            <a:endParaRPr sz="1000" b="1" i="1">
              <a:solidFill>
                <a:srgbClr val="0B5394"/>
              </a:solidFill>
              <a:latin typeface="Verdana"/>
              <a:ea typeface="Verdana"/>
              <a:cs typeface="Verdana"/>
              <a:sym typeface="Verdana"/>
            </a:endParaRPr>
          </a:p>
        </p:txBody>
      </p:sp>
      <p:sp>
        <p:nvSpPr>
          <p:cNvPr id="288" name="Google Shape;288;p36"/>
          <p:cNvSpPr txBox="1"/>
          <p:nvPr/>
        </p:nvSpPr>
        <p:spPr>
          <a:xfrm>
            <a:off x="2784750" y="4703650"/>
            <a:ext cx="35745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Agenzia Spaziale Italiana - Roma, 16 Gennaio 2020</a:t>
            </a:r>
            <a:endParaRPr sz="1000" i="1">
              <a:solidFill>
                <a:srgbClr val="0B5394"/>
              </a:solidFill>
              <a:latin typeface="Verdana"/>
              <a:ea typeface="Verdana"/>
              <a:cs typeface="Verdana"/>
              <a:sym typeface="Verdana"/>
            </a:endParaRPr>
          </a:p>
        </p:txBody>
      </p:sp>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24</a:t>
            </a:fld>
            <a:endParaRPr lang="it-IT"/>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7"/>
          <p:cNvSpPr txBox="1">
            <a:spLocks noGrp="1"/>
          </p:cNvSpPr>
          <p:nvPr>
            <p:ph type="title"/>
          </p:nvPr>
        </p:nvSpPr>
        <p:spPr>
          <a:xfrm>
            <a:off x="585525" y="445000"/>
            <a:ext cx="8520600" cy="572700"/>
          </a:xfrm>
          <a:prstGeom prst="rect">
            <a:avLst/>
          </a:prstGeom>
        </p:spPr>
        <p:txBody>
          <a:bodyPr spcFirstLastPara="1" wrap="square" lIns="91425" tIns="270000" rIns="91425" bIns="91425" anchor="t" anchorCtr="0">
            <a:noAutofit/>
          </a:bodyPr>
          <a:lstStyle/>
          <a:p>
            <a:pPr marL="0" lvl="0" indent="0" algn="ctr" rtl="0">
              <a:lnSpc>
                <a:spcPct val="115000"/>
              </a:lnSpc>
              <a:spcBef>
                <a:spcPts val="0"/>
              </a:spcBef>
              <a:spcAft>
                <a:spcPts val="1600"/>
              </a:spcAft>
              <a:buNone/>
            </a:pPr>
            <a:r>
              <a:rPr lang="it" sz="1400" b="1">
                <a:solidFill>
                  <a:schemeClr val="dk2"/>
                </a:solidFill>
                <a:latin typeface="Verdana"/>
                <a:ea typeface="Verdana"/>
                <a:cs typeface="Verdana"/>
                <a:sym typeface="Verdana"/>
              </a:rPr>
              <a:t>CONCLUSIONI</a:t>
            </a:r>
            <a:endParaRPr b="1"/>
          </a:p>
        </p:txBody>
      </p:sp>
      <p:sp>
        <p:nvSpPr>
          <p:cNvPr id="294" name="Google Shape;294;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Verdana"/>
              <a:buChar char="●"/>
            </a:pPr>
            <a:r>
              <a:rPr lang="it" sz="1400">
                <a:latin typeface="Verdana"/>
                <a:ea typeface="Verdana"/>
                <a:cs typeface="Verdana"/>
                <a:sym typeface="Verdana"/>
              </a:rPr>
              <a:t>I limitati budget delle associazioni non consentono di intraprendere progetti di grande respiro</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AMSAT Italia ritiene che nell’ambito delle attività istituzionali di ASI si possa instaurare una collaborazione tra industria nazionale e comunità radioamatoriale, come già avvenuto per HAMTV tra Kayser Italia ed AMSAT Italia, su un progetto di microsatelliti con missioni congiunte e diversificate. La rete mondiale dei radioamatori potrebbe fornire un valido supporto alle attività di TT&amp;C dei microsatelliti</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Dopo il successo di HAMTV, la seconda generazione provvisoriamente denominata HAMVIDEO 2, potrebbe essere riproposta a livello europeo non più nel budget esclusivo di ESA ma come programma congiunto dei membri che vorranno aderire</a:t>
            </a:r>
            <a:endParaRPr sz="1400">
              <a:latin typeface="Verdana"/>
              <a:ea typeface="Verdana"/>
              <a:cs typeface="Verdana"/>
              <a:sym typeface="Verdana"/>
            </a:endParaRPr>
          </a:p>
          <a:p>
            <a:pPr marL="457200" lvl="0" indent="0" algn="l" rtl="0">
              <a:spcBef>
                <a:spcPts val="1600"/>
              </a:spcBef>
              <a:spcAft>
                <a:spcPts val="1600"/>
              </a:spcAft>
              <a:buNone/>
            </a:pPr>
            <a:endParaRPr sz="1400">
              <a:latin typeface="Verdana"/>
              <a:ea typeface="Verdana"/>
              <a:cs typeface="Verdana"/>
              <a:sym typeface="Verdana"/>
            </a:endParaRPr>
          </a:p>
        </p:txBody>
      </p:sp>
      <p:pic>
        <p:nvPicPr>
          <p:cNvPr id="295" name="Google Shape;295;p37"/>
          <p:cNvPicPr preferRelativeResize="0"/>
          <p:nvPr/>
        </p:nvPicPr>
        <p:blipFill>
          <a:blip r:embed="rId3">
            <a:alphaModFix/>
          </a:blip>
          <a:stretch>
            <a:fillRect/>
          </a:stretch>
        </p:blipFill>
        <p:spPr>
          <a:xfrm>
            <a:off x="311700" y="384099"/>
            <a:ext cx="1569574" cy="694550"/>
          </a:xfrm>
          <a:prstGeom prst="rect">
            <a:avLst/>
          </a:prstGeom>
          <a:noFill/>
          <a:ln>
            <a:noFill/>
          </a:ln>
        </p:spPr>
      </p:pic>
      <p:sp>
        <p:nvSpPr>
          <p:cNvPr id="296" name="Google Shape;296;p37"/>
          <p:cNvSpPr txBox="1"/>
          <p:nvPr/>
        </p:nvSpPr>
        <p:spPr>
          <a:xfrm>
            <a:off x="6146100" y="200225"/>
            <a:ext cx="26862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b="1" i="1">
                <a:solidFill>
                  <a:srgbClr val="0B5394"/>
                </a:solidFill>
                <a:latin typeface="Verdana"/>
                <a:ea typeface="Verdana"/>
                <a:cs typeface="Verdana"/>
                <a:sym typeface="Verdana"/>
              </a:rPr>
              <a:t>“portiamo lo spazio alla gente”</a:t>
            </a:r>
            <a:endParaRPr sz="1000" b="1" i="1">
              <a:solidFill>
                <a:srgbClr val="0B5394"/>
              </a:solidFill>
              <a:latin typeface="Verdana"/>
              <a:ea typeface="Verdana"/>
              <a:cs typeface="Verdana"/>
              <a:sym typeface="Verdana"/>
            </a:endParaRPr>
          </a:p>
        </p:txBody>
      </p:sp>
      <p:sp>
        <p:nvSpPr>
          <p:cNvPr id="297" name="Google Shape;297;p37"/>
          <p:cNvSpPr txBox="1"/>
          <p:nvPr/>
        </p:nvSpPr>
        <p:spPr>
          <a:xfrm>
            <a:off x="2784750" y="4703650"/>
            <a:ext cx="35745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Agenzia Spaziale Italiana - Roma, 16 Gennaio 2020</a:t>
            </a:r>
            <a:endParaRPr sz="1000" i="1">
              <a:solidFill>
                <a:srgbClr val="0B5394"/>
              </a:solidFill>
              <a:latin typeface="Verdana"/>
              <a:ea typeface="Verdana"/>
              <a:cs typeface="Verdana"/>
              <a:sym typeface="Verdana"/>
            </a:endParaRPr>
          </a:p>
        </p:txBody>
      </p:sp>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25</a:t>
            </a:fld>
            <a:endParaRPr lang="it-IT"/>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445025"/>
            <a:ext cx="8520600" cy="572700"/>
          </a:xfrm>
          <a:prstGeom prst="rect">
            <a:avLst/>
          </a:prstGeom>
        </p:spPr>
        <p:txBody>
          <a:bodyPr spcFirstLastPara="1" wrap="square" lIns="91425" tIns="270000" rIns="91425" bIns="91425" anchor="ctr" anchorCtr="0">
            <a:noAutofit/>
          </a:bodyPr>
          <a:lstStyle/>
          <a:p>
            <a:pPr marL="457200" lvl="0" indent="0" algn="ctr" rtl="0">
              <a:lnSpc>
                <a:spcPct val="100000"/>
              </a:lnSpc>
              <a:spcBef>
                <a:spcPts val="0"/>
              </a:spcBef>
              <a:spcAft>
                <a:spcPts val="1600"/>
              </a:spcAft>
              <a:buNone/>
            </a:pPr>
            <a:r>
              <a:rPr lang="it" sz="1400">
                <a:solidFill>
                  <a:schemeClr val="dk2"/>
                </a:solidFill>
                <a:latin typeface="Verdana"/>
                <a:ea typeface="Verdana"/>
                <a:cs typeface="Verdana"/>
                <a:sym typeface="Verdana"/>
              </a:rPr>
              <a:t>AmSat - Radio Amateur Satellite Corporation</a:t>
            </a:r>
            <a:endParaRPr/>
          </a:p>
        </p:txBody>
      </p:sp>
      <p:sp>
        <p:nvSpPr>
          <p:cNvPr id="71" name="Google Shape;71;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it" sz="1000">
                <a:latin typeface="Verdana"/>
                <a:ea typeface="Verdana"/>
                <a:cs typeface="Verdana"/>
                <a:sym typeface="Verdana"/>
              </a:rPr>
              <a:t>La Radio Amateur Satellite Corporation (ufficialmente nota come AMSAT) è stata fondata nel 1969 nel Distretto di Columbia come organizzazione educativa. Il suo obiettivo era favorire la partecipazione della comunità radioamatoriale alla ricerca e alla comunicazione spaziale. L'AMSAT è stata fondata per proseguire gli sforzi, iniziati nel 1961, dal Progetto OSCAR, un gruppo con sede negli Stati Uniti occidentali che ha costruito e lanciato il primo satellite radioamatoriale, OSCAR, il 12 dicembre 1961, appena quattro anni dopo il lancio della Russia del primo Sputnik.</a:t>
            </a:r>
            <a:endParaRPr sz="1000">
              <a:latin typeface="Verdana"/>
              <a:ea typeface="Verdana"/>
              <a:cs typeface="Verdana"/>
              <a:sym typeface="Verdana"/>
            </a:endParaRPr>
          </a:p>
          <a:p>
            <a:pPr marL="0" lvl="0" indent="0" algn="l" rtl="0">
              <a:spcBef>
                <a:spcPts val="1600"/>
              </a:spcBef>
              <a:spcAft>
                <a:spcPts val="1600"/>
              </a:spcAft>
              <a:buNone/>
            </a:pPr>
            <a:endParaRPr sz="1400">
              <a:latin typeface="Verdana"/>
              <a:ea typeface="Verdana"/>
              <a:cs typeface="Verdana"/>
              <a:sym typeface="Verdana"/>
            </a:endParaRPr>
          </a:p>
        </p:txBody>
      </p:sp>
      <p:pic>
        <p:nvPicPr>
          <p:cNvPr id="72" name="Google Shape;72;p15"/>
          <p:cNvPicPr preferRelativeResize="0"/>
          <p:nvPr/>
        </p:nvPicPr>
        <p:blipFill>
          <a:blip r:embed="rId3">
            <a:alphaModFix/>
          </a:blip>
          <a:stretch>
            <a:fillRect/>
          </a:stretch>
        </p:blipFill>
        <p:spPr>
          <a:xfrm>
            <a:off x="311700" y="384099"/>
            <a:ext cx="1569574" cy="694550"/>
          </a:xfrm>
          <a:prstGeom prst="rect">
            <a:avLst/>
          </a:prstGeom>
          <a:noFill/>
          <a:ln>
            <a:noFill/>
          </a:ln>
        </p:spPr>
      </p:pic>
      <p:sp>
        <p:nvSpPr>
          <p:cNvPr id="73" name="Google Shape;73;p15"/>
          <p:cNvSpPr txBox="1"/>
          <p:nvPr/>
        </p:nvSpPr>
        <p:spPr>
          <a:xfrm>
            <a:off x="6146100" y="200225"/>
            <a:ext cx="26862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b="1" i="1">
                <a:solidFill>
                  <a:srgbClr val="0B5394"/>
                </a:solidFill>
                <a:latin typeface="Verdana"/>
                <a:ea typeface="Verdana"/>
                <a:cs typeface="Verdana"/>
                <a:sym typeface="Verdana"/>
              </a:rPr>
              <a:t>“portiamo lo spazio alla gente”</a:t>
            </a:r>
            <a:endParaRPr sz="1000" b="1" i="1">
              <a:solidFill>
                <a:srgbClr val="0B5394"/>
              </a:solidFill>
              <a:latin typeface="Verdana"/>
              <a:ea typeface="Verdana"/>
              <a:cs typeface="Verdana"/>
              <a:sym typeface="Verdana"/>
            </a:endParaRPr>
          </a:p>
        </p:txBody>
      </p:sp>
      <p:pic>
        <p:nvPicPr>
          <p:cNvPr id="74" name="Google Shape;74;p15"/>
          <p:cNvPicPr preferRelativeResize="0"/>
          <p:nvPr/>
        </p:nvPicPr>
        <p:blipFill>
          <a:blip r:embed="rId4">
            <a:alphaModFix/>
          </a:blip>
          <a:stretch>
            <a:fillRect/>
          </a:stretch>
        </p:blipFill>
        <p:spPr>
          <a:xfrm>
            <a:off x="5355025" y="2040950"/>
            <a:ext cx="3370575" cy="2527924"/>
          </a:xfrm>
          <a:prstGeom prst="rect">
            <a:avLst/>
          </a:prstGeom>
          <a:noFill/>
          <a:ln>
            <a:noFill/>
          </a:ln>
        </p:spPr>
      </p:pic>
      <p:sp>
        <p:nvSpPr>
          <p:cNvPr id="75" name="Google Shape;75;p15"/>
          <p:cNvSpPr txBox="1"/>
          <p:nvPr/>
        </p:nvSpPr>
        <p:spPr>
          <a:xfrm>
            <a:off x="5355025" y="4198625"/>
            <a:ext cx="33705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FFFF00"/>
                </a:solidFill>
                <a:latin typeface="Verdana"/>
                <a:ea typeface="Verdana"/>
                <a:cs typeface="Verdana"/>
                <a:sym typeface="Verdana"/>
              </a:rPr>
              <a:t>OSCAR 1, the first amateur radio satellite.</a:t>
            </a:r>
            <a:endParaRPr sz="1000" i="1">
              <a:solidFill>
                <a:srgbClr val="FFFF00"/>
              </a:solidFill>
              <a:latin typeface="Verdana"/>
              <a:ea typeface="Verdana"/>
              <a:cs typeface="Verdana"/>
              <a:sym typeface="Verdana"/>
            </a:endParaRPr>
          </a:p>
        </p:txBody>
      </p:sp>
      <p:pic>
        <p:nvPicPr>
          <p:cNvPr id="76" name="Google Shape;76;p15"/>
          <p:cNvPicPr preferRelativeResize="0"/>
          <p:nvPr/>
        </p:nvPicPr>
        <p:blipFill>
          <a:blip r:embed="rId5">
            <a:alphaModFix/>
          </a:blip>
          <a:stretch>
            <a:fillRect/>
          </a:stretch>
        </p:blipFill>
        <p:spPr>
          <a:xfrm>
            <a:off x="311700" y="2115354"/>
            <a:ext cx="3453300" cy="2148721"/>
          </a:xfrm>
          <a:prstGeom prst="rect">
            <a:avLst/>
          </a:prstGeom>
          <a:noFill/>
          <a:ln>
            <a:noFill/>
          </a:ln>
        </p:spPr>
      </p:pic>
      <p:sp>
        <p:nvSpPr>
          <p:cNvPr id="77" name="Google Shape;77;p15"/>
          <p:cNvSpPr txBox="1"/>
          <p:nvPr/>
        </p:nvSpPr>
        <p:spPr>
          <a:xfrm>
            <a:off x="353090" y="4198613"/>
            <a:ext cx="33705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SPUTNIK 1, the first satellite.</a:t>
            </a:r>
            <a:endParaRPr sz="1000" i="1">
              <a:solidFill>
                <a:srgbClr val="0B5394"/>
              </a:solidFill>
              <a:latin typeface="Verdana"/>
              <a:ea typeface="Verdana"/>
              <a:cs typeface="Verdana"/>
              <a:sym typeface="Verdana"/>
            </a:endParaRPr>
          </a:p>
        </p:txBody>
      </p:sp>
      <p:pic>
        <p:nvPicPr>
          <p:cNvPr id="78" name="Google Shape;78;p15"/>
          <p:cNvPicPr preferRelativeResize="0"/>
          <p:nvPr/>
        </p:nvPicPr>
        <p:blipFill>
          <a:blip r:embed="rId6">
            <a:alphaModFix/>
          </a:blip>
          <a:stretch>
            <a:fillRect/>
          </a:stretch>
        </p:blipFill>
        <p:spPr>
          <a:xfrm>
            <a:off x="3460200" y="2040950"/>
            <a:ext cx="1613987" cy="2527925"/>
          </a:xfrm>
          <a:prstGeom prst="rect">
            <a:avLst/>
          </a:prstGeom>
          <a:noFill/>
          <a:ln>
            <a:noFill/>
          </a:ln>
        </p:spPr>
      </p:pic>
      <p:sp>
        <p:nvSpPr>
          <p:cNvPr id="79" name="Google Shape;79;p15"/>
          <p:cNvSpPr txBox="1"/>
          <p:nvPr/>
        </p:nvSpPr>
        <p:spPr>
          <a:xfrm>
            <a:off x="2784750" y="4703650"/>
            <a:ext cx="35745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Agenzia Spaziale Italiana - Roma, 16 Gennaio 2020</a:t>
            </a:r>
            <a:endParaRPr sz="1000" i="1">
              <a:solidFill>
                <a:srgbClr val="0B5394"/>
              </a:solidFill>
              <a:latin typeface="Verdana"/>
              <a:ea typeface="Verdana"/>
              <a:cs typeface="Verdana"/>
              <a:sym typeface="Verdana"/>
            </a:endParaRPr>
          </a:p>
        </p:txBody>
      </p:sp>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3</a:t>
            </a:fld>
            <a:endParaRPr lang="it-IT"/>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311700" y="445025"/>
            <a:ext cx="8520600" cy="572700"/>
          </a:xfrm>
          <a:prstGeom prst="rect">
            <a:avLst/>
          </a:prstGeom>
        </p:spPr>
        <p:txBody>
          <a:bodyPr spcFirstLastPara="1" wrap="square" lIns="91425" tIns="270000" rIns="91425" bIns="91425" anchor="ctr" anchorCtr="0">
            <a:noAutofit/>
          </a:bodyPr>
          <a:lstStyle/>
          <a:p>
            <a:pPr marL="457200" lvl="0" indent="0" algn="ctr" rtl="0">
              <a:lnSpc>
                <a:spcPct val="100000"/>
              </a:lnSpc>
              <a:spcBef>
                <a:spcPts val="0"/>
              </a:spcBef>
              <a:spcAft>
                <a:spcPts val="1600"/>
              </a:spcAft>
              <a:buNone/>
            </a:pPr>
            <a:r>
              <a:rPr lang="it" sz="1400">
                <a:solidFill>
                  <a:schemeClr val="dk2"/>
                </a:solidFill>
                <a:latin typeface="Verdana"/>
                <a:ea typeface="Verdana"/>
                <a:cs typeface="Verdana"/>
                <a:sym typeface="Verdana"/>
              </a:rPr>
              <a:t>AMSAT - Obiettivi ed Organizzazioni nel mondo</a:t>
            </a:r>
            <a:endParaRPr/>
          </a:p>
        </p:txBody>
      </p:sp>
      <p:sp>
        <p:nvSpPr>
          <p:cNvPr id="85" name="Google Shape;85;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it" sz="1000">
                <a:latin typeface="Verdana"/>
                <a:ea typeface="Verdana"/>
                <a:cs typeface="Verdana"/>
                <a:sym typeface="Verdana"/>
              </a:rPr>
              <a:t>L'obiettivo di AMSAT è favorire la partecipazione dei radioamatori nella ricerca e nelle comunicazioni spaziali.</a:t>
            </a:r>
            <a:endParaRPr sz="1000">
              <a:latin typeface="Verdana"/>
              <a:ea typeface="Verdana"/>
              <a:cs typeface="Verdana"/>
              <a:sym typeface="Verdana"/>
            </a:endParaRPr>
          </a:p>
          <a:p>
            <a:pPr marL="0" lvl="0" indent="0" algn="just" rtl="0">
              <a:spcBef>
                <a:spcPts val="1600"/>
              </a:spcBef>
              <a:spcAft>
                <a:spcPts val="0"/>
              </a:spcAft>
              <a:buNone/>
            </a:pPr>
            <a:r>
              <a:rPr lang="it" sz="1000">
                <a:latin typeface="Verdana"/>
                <a:ea typeface="Verdana"/>
                <a:cs typeface="Verdana"/>
                <a:sym typeface="Verdana"/>
              </a:rPr>
              <a:t>Le fasi AMSAT descrivono i satelliti amatoriali in base alle sue capacità o modalità operative:</a:t>
            </a:r>
            <a:endParaRPr sz="1000">
              <a:latin typeface="Verdana"/>
              <a:ea typeface="Verdana"/>
              <a:cs typeface="Verdana"/>
              <a:sym typeface="Verdana"/>
            </a:endParaRPr>
          </a:p>
          <a:p>
            <a:pPr marL="457200" lvl="0" indent="-292100" algn="just" rtl="0">
              <a:lnSpc>
                <a:spcPct val="114000"/>
              </a:lnSpc>
              <a:spcBef>
                <a:spcPts val="0"/>
              </a:spcBef>
              <a:spcAft>
                <a:spcPts val="0"/>
              </a:spcAft>
              <a:buSzPts val="1000"/>
              <a:buFont typeface="Verdana"/>
              <a:buChar char="●"/>
            </a:pPr>
            <a:r>
              <a:rPr lang="it" sz="1000">
                <a:latin typeface="Verdana"/>
                <a:ea typeface="Verdana"/>
                <a:cs typeface="Verdana"/>
                <a:sym typeface="Verdana"/>
              </a:rPr>
              <a:t>Fase 1: nessuna cella solare (alimentata a batteria), banco di prova tecnologico di breve durata. Deve essere in grado di orbitare per essere classificato come satellite. AMSAT OSCAR-1 (1961)</a:t>
            </a:r>
            <a:endParaRPr sz="1000">
              <a:latin typeface="Verdana"/>
              <a:ea typeface="Verdana"/>
              <a:cs typeface="Verdana"/>
              <a:sym typeface="Verdana"/>
            </a:endParaRPr>
          </a:p>
          <a:p>
            <a:pPr marL="457200" lvl="0" indent="-292100" algn="just" rtl="0">
              <a:lnSpc>
                <a:spcPct val="114000"/>
              </a:lnSpc>
              <a:spcBef>
                <a:spcPts val="300"/>
              </a:spcBef>
              <a:spcAft>
                <a:spcPts val="0"/>
              </a:spcAft>
              <a:buSzPts val="1000"/>
              <a:buFont typeface="Verdana"/>
              <a:buChar char="●"/>
            </a:pPr>
            <a:r>
              <a:rPr lang="it" sz="1000">
                <a:latin typeface="Verdana"/>
                <a:ea typeface="Verdana"/>
                <a:cs typeface="Verdana"/>
                <a:sym typeface="Verdana"/>
              </a:rPr>
              <a:t>Fase 2: lunga vita con celle solari, capacità di comunicazione, orbita terrestre bassa. AMSAT OSCAR-6 (1972)</a:t>
            </a:r>
            <a:endParaRPr sz="1000">
              <a:latin typeface="Verdana"/>
              <a:ea typeface="Verdana"/>
              <a:cs typeface="Verdana"/>
              <a:sym typeface="Verdana"/>
            </a:endParaRPr>
          </a:p>
          <a:p>
            <a:pPr marL="457200" lvl="0" indent="-292100" algn="just" rtl="0">
              <a:lnSpc>
                <a:spcPct val="114000"/>
              </a:lnSpc>
              <a:spcBef>
                <a:spcPts val="300"/>
              </a:spcBef>
              <a:spcAft>
                <a:spcPts val="0"/>
              </a:spcAft>
              <a:buSzPts val="1000"/>
              <a:buFont typeface="Verdana"/>
              <a:buChar char="●"/>
            </a:pPr>
            <a:r>
              <a:rPr lang="it" sz="1000">
                <a:latin typeface="Verdana"/>
                <a:ea typeface="Verdana"/>
                <a:cs typeface="Verdana"/>
                <a:sym typeface="Verdana"/>
              </a:rPr>
              <a:t>Fase 3: lunga vita, comunicazioni più potenti, sistemi di telemetria e comando. Orbita altamente ellittica, di solito un'orbita Molniya; sistemi di propulsione a bordo che la portano alla sua orbita finale. L'orbita altamente ellittica permette al satellite di rimanere su un'area per lunghi periodi di tempo, consentendo ai radioamatori di avere contatti più lunghi attraverso il satellite. AMSAT OSCAR-10 (1983)</a:t>
            </a:r>
            <a:endParaRPr sz="1000">
              <a:latin typeface="Verdana"/>
              <a:ea typeface="Verdana"/>
              <a:cs typeface="Verdana"/>
              <a:sym typeface="Verdana"/>
            </a:endParaRPr>
          </a:p>
          <a:p>
            <a:pPr marL="457200" lvl="0" indent="-292100" algn="just" rtl="0">
              <a:lnSpc>
                <a:spcPct val="114000"/>
              </a:lnSpc>
              <a:spcBef>
                <a:spcPts val="300"/>
              </a:spcBef>
              <a:spcAft>
                <a:spcPts val="0"/>
              </a:spcAft>
              <a:buSzPts val="1000"/>
              <a:buFont typeface="Verdana"/>
              <a:buChar char="●"/>
            </a:pPr>
            <a:r>
              <a:rPr lang="it" sz="1000">
                <a:latin typeface="Verdana"/>
                <a:ea typeface="Verdana"/>
                <a:cs typeface="Verdana"/>
                <a:sym typeface="Verdana"/>
              </a:rPr>
              <a:t>Fase 4: satellite amatoriale in orbita geostazionaria. I satelliti amatoriali di fase 4 sono stati progettati, ma non costruiti, sebbene abbiano ricevuto un'attenzione favorevole. AMSAT OSCAR-100 (2019)</a:t>
            </a:r>
            <a:endParaRPr sz="1000">
              <a:latin typeface="Verdana"/>
              <a:ea typeface="Verdana"/>
              <a:cs typeface="Verdana"/>
              <a:sym typeface="Verdana"/>
            </a:endParaRPr>
          </a:p>
          <a:p>
            <a:pPr marL="457200" lvl="0" indent="-292100" algn="just" rtl="0">
              <a:lnSpc>
                <a:spcPct val="114000"/>
              </a:lnSpc>
              <a:spcBef>
                <a:spcPts val="300"/>
              </a:spcBef>
              <a:spcAft>
                <a:spcPts val="0"/>
              </a:spcAft>
              <a:buSzPts val="1000"/>
              <a:buFont typeface="Verdana"/>
              <a:buChar char="●"/>
            </a:pPr>
            <a:r>
              <a:rPr lang="it" sz="1000">
                <a:latin typeface="Verdana"/>
                <a:ea typeface="Verdana"/>
                <a:cs typeface="Verdana"/>
                <a:sym typeface="Verdana"/>
              </a:rPr>
              <a:t>Fase 5: Veicolo spaziale capace di missioni lunari o planetarie. (TBD)</a:t>
            </a:r>
            <a:endParaRPr sz="1000">
              <a:latin typeface="Verdana"/>
              <a:ea typeface="Verdana"/>
              <a:cs typeface="Verdana"/>
              <a:sym typeface="Verdana"/>
            </a:endParaRPr>
          </a:p>
          <a:p>
            <a:pPr marL="0" lvl="0" indent="0" algn="just" rtl="0">
              <a:spcBef>
                <a:spcPts val="300"/>
              </a:spcBef>
              <a:spcAft>
                <a:spcPts val="0"/>
              </a:spcAft>
              <a:buNone/>
            </a:pPr>
            <a:endParaRPr sz="1000">
              <a:latin typeface="Verdana"/>
              <a:ea typeface="Verdana"/>
              <a:cs typeface="Verdana"/>
              <a:sym typeface="Verdana"/>
            </a:endParaRPr>
          </a:p>
          <a:p>
            <a:pPr marL="0" lvl="0" indent="0" algn="just" rtl="0">
              <a:spcBef>
                <a:spcPts val="1600"/>
              </a:spcBef>
              <a:spcAft>
                <a:spcPts val="0"/>
              </a:spcAft>
              <a:buNone/>
            </a:pPr>
            <a:r>
              <a:rPr lang="it" sz="1000">
                <a:latin typeface="Verdana"/>
                <a:ea typeface="Verdana"/>
                <a:cs typeface="Verdana"/>
                <a:sym typeface="Verdana"/>
              </a:rPr>
              <a:t>AMSAT nel mondo: Argentina, Australia, Belgium, Brazil, Denmark, Finland, Germany, India, Italy, Japan, Netherlands, New Zealand, Portugal, South Africa, Spain, Sweden, Turkey, United States of America, United Kingdom, Venezuela</a:t>
            </a:r>
            <a:endParaRPr sz="1000">
              <a:latin typeface="Verdana"/>
              <a:ea typeface="Verdana"/>
              <a:cs typeface="Verdana"/>
              <a:sym typeface="Verdana"/>
            </a:endParaRPr>
          </a:p>
          <a:p>
            <a:pPr marL="0" lvl="0" indent="0" algn="l" rtl="0">
              <a:spcBef>
                <a:spcPts val="1600"/>
              </a:spcBef>
              <a:spcAft>
                <a:spcPts val="1600"/>
              </a:spcAft>
              <a:buNone/>
            </a:pPr>
            <a:endParaRPr sz="1400">
              <a:latin typeface="Verdana"/>
              <a:ea typeface="Verdana"/>
              <a:cs typeface="Verdana"/>
              <a:sym typeface="Verdana"/>
            </a:endParaRPr>
          </a:p>
        </p:txBody>
      </p:sp>
      <p:pic>
        <p:nvPicPr>
          <p:cNvPr id="86" name="Google Shape;86;p16"/>
          <p:cNvPicPr preferRelativeResize="0"/>
          <p:nvPr/>
        </p:nvPicPr>
        <p:blipFill>
          <a:blip r:embed="rId3">
            <a:alphaModFix/>
          </a:blip>
          <a:stretch>
            <a:fillRect/>
          </a:stretch>
        </p:blipFill>
        <p:spPr>
          <a:xfrm>
            <a:off x="311700" y="384099"/>
            <a:ext cx="1569574" cy="694550"/>
          </a:xfrm>
          <a:prstGeom prst="rect">
            <a:avLst/>
          </a:prstGeom>
          <a:noFill/>
          <a:ln>
            <a:noFill/>
          </a:ln>
        </p:spPr>
      </p:pic>
      <p:sp>
        <p:nvSpPr>
          <p:cNvPr id="87" name="Google Shape;87;p16"/>
          <p:cNvSpPr txBox="1"/>
          <p:nvPr/>
        </p:nvSpPr>
        <p:spPr>
          <a:xfrm>
            <a:off x="6146100" y="200225"/>
            <a:ext cx="26862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b="1" i="1">
                <a:solidFill>
                  <a:srgbClr val="0B5394"/>
                </a:solidFill>
                <a:latin typeface="Verdana"/>
                <a:ea typeface="Verdana"/>
                <a:cs typeface="Verdana"/>
                <a:sym typeface="Verdana"/>
              </a:rPr>
              <a:t>“portiamo lo spazio alla gente”</a:t>
            </a:r>
            <a:endParaRPr sz="1000" b="1" i="1">
              <a:solidFill>
                <a:srgbClr val="0B5394"/>
              </a:solidFill>
              <a:latin typeface="Verdana"/>
              <a:ea typeface="Verdana"/>
              <a:cs typeface="Verdana"/>
              <a:sym typeface="Verdana"/>
            </a:endParaRPr>
          </a:p>
        </p:txBody>
      </p:sp>
      <p:sp>
        <p:nvSpPr>
          <p:cNvPr id="88" name="Google Shape;88;p16"/>
          <p:cNvSpPr txBox="1"/>
          <p:nvPr/>
        </p:nvSpPr>
        <p:spPr>
          <a:xfrm>
            <a:off x="2784750" y="4703650"/>
            <a:ext cx="35745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Agenzia Spaziale Italiana - Roma, 16 Gennaio 2020</a:t>
            </a:r>
            <a:endParaRPr sz="1000" i="1">
              <a:solidFill>
                <a:srgbClr val="0B5394"/>
              </a:solidFill>
              <a:latin typeface="Verdana"/>
              <a:ea typeface="Verdana"/>
              <a:cs typeface="Verdana"/>
              <a:sym typeface="Verdana"/>
            </a:endParaRPr>
          </a:p>
        </p:txBody>
      </p:sp>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4</a:t>
            </a:fld>
            <a:endParaRPr lang="it-IT"/>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11700" y="445025"/>
            <a:ext cx="8520600" cy="572700"/>
          </a:xfrm>
          <a:prstGeom prst="rect">
            <a:avLst/>
          </a:prstGeom>
        </p:spPr>
        <p:txBody>
          <a:bodyPr spcFirstLastPara="1" wrap="square" lIns="91425" tIns="270000" rIns="91425" bIns="91425" anchor="t" anchorCtr="0">
            <a:noAutofit/>
          </a:bodyPr>
          <a:lstStyle/>
          <a:p>
            <a:pPr marL="0" lvl="0" indent="0" algn="ctr" rtl="0">
              <a:lnSpc>
                <a:spcPct val="115000"/>
              </a:lnSpc>
              <a:spcBef>
                <a:spcPts val="0"/>
              </a:spcBef>
              <a:spcAft>
                <a:spcPts val="1600"/>
              </a:spcAft>
              <a:buNone/>
            </a:pPr>
            <a:r>
              <a:rPr lang="it" sz="1400">
                <a:solidFill>
                  <a:schemeClr val="dk2"/>
                </a:solidFill>
                <a:latin typeface="Verdana"/>
                <a:ea typeface="Verdana"/>
                <a:cs typeface="Verdana"/>
                <a:sym typeface="Verdana"/>
              </a:rPr>
              <a:t>AMSAT Italia</a:t>
            </a:r>
            <a:endParaRPr/>
          </a:p>
        </p:txBody>
      </p:sp>
      <p:sp>
        <p:nvSpPr>
          <p:cNvPr id="94" name="Google Shape;94;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marR="0" lvl="0" indent="0" algn="just" rtl="0">
              <a:lnSpc>
                <a:spcPct val="114000"/>
              </a:lnSpc>
              <a:spcBef>
                <a:spcPts val="0"/>
              </a:spcBef>
              <a:spcAft>
                <a:spcPts val="0"/>
              </a:spcAft>
              <a:buNone/>
            </a:pPr>
            <a:r>
              <a:rPr lang="it" sz="1000">
                <a:latin typeface="Verdana"/>
                <a:ea typeface="Verdana"/>
                <a:cs typeface="Verdana"/>
                <a:sym typeface="Verdana"/>
              </a:rPr>
              <a:t>AMSAT Italia nasce come gruppo di studio all’interno dell’A.R.I. - Associazione Radioamatori Italiani (Ente Morale), referente in Italia della I.A.R.U. - International Amateur Radio Union, a sua volta organo della I.T.U. - International Telecommunication Union.</a:t>
            </a:r>
            <a:endParaRPr sz="1000">
              <a:latin typeface="Verdana"/>
              <a:ea typeface="Verdana"/>
              <a:cs typeface="Verdana"/>
              <a:sym typeface="Verdana"/>
            </a:endParaRPr>
          </a:p>
          <a:p>
            <a:pPr marL="0" marR="0" lvl="0" indent="0" algn="just" rtl="0">
              <a:lnSpc>
                <a:spcPct val="114000"/>
              </a:lnSpc>
              <a:spcBef>
                <a:spcPts val="300"/>
              </a:spcBef>
              <a:spcAft>
                <a:spcPts val="0"/>
              </a:spcAft>
              <a:buNone/>
            </a:pPr>
            <a:r>
              <a:rPr lang="it" sz="1000">
                <a:latin typeface="Verdana"/>
                <a:ea typeface="Verdana"/>
                <a:cs typeface="Verdana"/>
                <a:sym typeface="Verdana"/>
              </a:rPr>
              <a:t>Con A.R.I. partecipa alla realizzazione del prima satellite radioamatoriale Italiano </a:t>
            </a:r>
            <a:r>
              <a:rPr lang="it" sz="1000" u="sng">
                <a:solidFill>
                  <a:schemeClr val="hlink"/>
                </a:solidFill>
                <a:latin typeface="Verdana"/>
                <a:ea typeface="Verdana"/>
                <a:cs typeface="Verdana"/>
                <a:sym typeface="Verdana"/>
                <a:hlinkClick r:id="rId3"/>
              </a:rPr>
              <a:t>ITAMSAT</a:t>
            </a:r>
            <a:r>
              <a:rPr lang="it" sz="1000">
                <a:latin typeface="Verdana"/>
                <a:ea typeface="Verdana"/>
                <a:cs typeface="Verdana"/>
                <a:sym typeface="Verdana"/>
              </a:rPr>
              <a:t> alias AMSAT OSCAR-26 (1993).</a:t>
            </a:r>
            <a:endParaRPr sz="1000">
              <a:latin typeface="Verdana"/>
              <a:ea typeface="Verdana"/>
              <a:cs typeface="Verdana"/>
              <a:sym typeface="Verdana"/>
            </a:endParaRPr>
          </a:p>
          <a:p>
            <a:pPr marL="0" marR="0" lvl="0" indent="0" algn="just" rtl="0">
              <a:lnSpc>
                <a:spcPct val="114000"/>
              </a:lnSpc>
              <a:spcBef>
                <a:spcPts val="300"/>
              </a:spcBef>
              <a:spcAft>
                <a:spcPts val="0"/>
              </a:spcAft>
              <a:buNone/>
            </a:pPr>
            <a:r>
              <a:rPr lang="it" sz="1000">
                <a:latin typeface="Verdana"/>
                <a:ea typeface="Verdana"/>
                <a:cs typeface="Verdana"/>
                <a:sym typeface="Verdana"/>
              </a:rPr>
              <a:t>Nel Giugno del 1997 si è costituita come Gruppo di Volontariato.</a:t>
            </a:r>
            <a:endParaRPr sz="1000">
              <a:latin typeface="Verdana"/>
              <a:ea typeface="Verdana"/>
              <a:cs typeface="Verdana"/>
              <a:sym typeface="Verdana"/>
            </a:endParaRPr>
          </a:p>
          <a:p>
            <a:pPr marL="0" marR="0" lvl="0" indent="0" algn="just" rtl="0">
              <a:lnSpc>
                <a:spcPct val="114000"/>
              </a:lnSpc>
              <a:spcBef>
                <a:spcPts val="300"/>
              </a:spcBef>
              <a:spcAft>
                <a:spcPts val="0"/>
              </a:spcAft>
              <a:buNone/>
            </a:pPr>
            <a:r>
              <a:rPr lang="it" sz="1000">
                <a:latin typeface="Verdana"/>
                <a:ea typeface="Verdana"/>
                <a:cs typeface="Verdana"/>
                <a:sym typeface="Verdana"/>
              </a:rPr>
              <a:t>Nel 2001 è società membro fondatrice di ARISS Europe, insieme ad A.R.I., U.B.A. e AMSAT Belgium, D.A.R.C., AMSAT Germany, R.E.F. e AMSAT France, VERON Nederlands. </a:t>
            </a:r>
            <a:endParaRPr sz="1000">
              <a:latin typeface="Verdana"/>
              <a:ea typeface="Verdana"/>
              <a:cs typeface="Verdana"/>
              <a:sym typeface="Verdana"/>
            </a:endParaRPr>
          </a:p>
          <a:p>
            <a:pPr marL="0" marR="0" lvl="0" indent="0" algn="just" rtl="0">
              <a:lnSpc>
                <a:spcPct val="115000"/>
              </a:lnSpc>
              <a:spcBef>
                <a:spcPts val="300"/>
              </a:spcBef>
              <a:spcAft>
                <a:spcPts val="1600"/>
              </a:spcAft>
              <a:buNone/>
            </a:pPr>
            <a:r>
              <a:rPr lang="it" sz="1000">
                <a:latin typeface="Verdana"/>
                <a:ea typeface="Verdana"/>
                <a:cs typeface="Verdana"/>
                <a:sym typeface="Verdana"/>
              </a:rPr>
              <a:t>Nel 2012, AMSAT Italia si costituisca associazione apartitica, apolitica e aconfessionale, con durata illimitata nel tempo e senza fini di lucro, regolata a norma del Titolo I Capo III, art. 36 e seguenti del Codice Civile</a:t>
            </a:r>
            <a:endParaRPr sz="1000">
              <a:latin typeface="Verdana"/>
              <a:ea typeface="Verdana"/>
              <a:cs typeface="Verdana"/>
              <a:sym typeface="Verdana"/>
            </a:endParaRPr>
          </a:p>
        </p:txBody>
      </p:sp>
      <p:pic>
        <p:nvPicPr>
          <p:cNvPr id="95" name="Google Shape;95;p17"/>
          <p:cNvPicPr preferRelativeResize="0"/>
          <p:nvPr/>
        </p:nvPicPr>
        <p:blipFill>
          <a:blip r:embed="rId4">
            <a:alphaModFix/>
          </a:blip>
          <a:stretch>
            <a:fillRect/>
          </a:stretch>
        </p:blipFill>
        <p:spPr>
          <a:xfrm>
            <a:off x="311700" y="384099"/>
            <a:ext cx="1569574" cy="694550"/>
          </a:xfrm>
          <a:prstGeom prst="rect">
            <a:avLst/>
          </a:prstGeom>
          <a:noFill/>
          <a:ln>
            <a:noFill/>
          </a:ln>
        </p:spPr>
      </p:pic>
      <p:sp>
        <p:nvSpPr>
          <p:cNvPr id="96" name="Google Shape;96;p17"/>
          <p:cNvSpPr txBox="1"/>
          <p:nvPr/>
        </p:nvSpPr>
        <p:spPr>
          <a:xfrm>
            <a:off x="6146100" y="200225"/>
            <a:ext cx="26862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b="1" i="1">
                <a:solidFill>
                  <a:srgbClr val="0B5394"/>
                </a:solidFill>
                <a:latin typeface="Verdana"/>
                <a:ea typeface="Verdana"/>
                <a:cs typeface="Verdana"/>
                <a:sym typeface="Verdana"/>
              </a:rPr>
              <a:t>“portiamo lo spazio alla gente”</a:t>
            </a:r>
            <a:endParaRPr sz="1000" b="1" i="1">
              <a:solidFill>
                <a:srgbClr val="0B5394"/>
              </a:solidFill>
              <a:latin typeface="Verdana"/>
              <a:ea typeface="Verdana"/>
              <a:cs typeface="Verdana"/>
              <a:sym typeface="Verdana"/>
            </a:endParaRPr>
          </a:p>
        </p:txBody>
      </p:sp>
      <p:sp>
        <p:nvSpPr>
          <p:cNvPr id="97" name="Google Shape;97;p17"/>
          <p:cNvSpPr txBox="1"/>
          <p:nvPr/>
        </p:nvSpPr>
        <p:spPr>
          <a:xfrm>
            <a:off x="2784750" y="4703650"/>
            <a:ext cx="35745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Agenzia Spaziale Italiana - Roma, 16 Gennaio 2020</a:t>
            </a:r>
            <a:endParaRPr sz="1000" i="1">
              <a:solidFill>
                <a:srgbClr val="0B5394"/>
              </a:solidFill>
              <a:latin typeface="Verdana"/>
              <a:ea typeface="Verdana"/>
              <a:cs typeface="Verdana"/>
              <a:sym typeface="Verdana"/>
            </a:endParaRPr>
          </a:p>
        </p:txBody>
      </p:sp>
      <p:pic>
        <p:nvPicPr>
          <p:cNvPr id="98" name="Google Shape;98;p17"/>
          <p:cNvPicPr preferRelativeResize="0"/>
          <p:nvPr/>
        </p:nvPicPr>
        <p:blipFill>
          <a:blip r:embed="rId5">
            <a:alphaModFix/>
          </a:blip>
          <a:stretch>
            <a:fillRect/>
          </a:stretch>
        </p:blipFill>
        <p:spPr>
          <a:xfrm>
            <a:off x="2277425" y="2792100"/>
            <a:ext cx="2847281" cy="1911550"/>
          </a:xfrm>
          <a:prstGeom prst="rect">
            <a:avLst/>
          </a:prstGeom>
          <a:noFill/>
          <a:ln>
            <a:noFill/>
          </a:ln>
        </p:spPr>
      </p:pic>
      <p:pic>
        <p:nvPicPr>
          <p:cNvPr id="99" name="Google Shape;99;p17"/>
          <p:cNvPicPr preferRelativeResize="0"/>
          <p:nvPr/>
        </p:nvPicPr>
        <p:blipFill>
          <a:blip r:embed="rId6">
            <a:alphaModFix/>
          </a:blip>
          <a:stretch>
            <a:fillRect/>
          </a:stretch>
        </p:blipFill>
        <p:spPr>
          <a:xfrm>
            <a:off x="5057725" y="2792100"/>
            <a:ext cx="3061375" cy="1921025"/>
          </a:xfrm>
          <a:prstGeom prst="rect">
            <a:avLst/>
          </a:prstGeom>
          <a:noFill/>
          <a:ln>
            <a:noFill/>
          </a:ln>
        </p:spPr>
      </p:pic>
      <p:pic>
        <p:nvPicPr>
          <p:cNvPr id="100" name="Google Shape;100;p17"/>
          <p:cNvPicPr preferRelativeResize="0"/>
          <p:nvPr/>
        </p:nvPicPr>
        <p:blipFill>
          <a:blip r:embed="rId7">
            <a:alphaModFix/>
          </a:blip>
          <a:stretch>
            <a:fillRect/>
          </a:stretch>
        </p:blipFill>
        <p:spPr>
          <a:xfrm>
            <a:off x="892050" y="2792100"/>
            <a:ext cx="1733813" cy="1911550"/>
          </a:xfrm>
          <a:prstGeom prst="rect">
            <a:avLst/>
          </a:prstGeom>
          <a:noFill/>
          <a:ln>
            <a:noFill/>
          </a:ln>
        </p:spPr>
      </p:pic>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5</a:t>
            </a:fld>
            <a:endParaRPr lang="it-IT"/>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311700" y="322400"/>
            <a:ext cx="8520600" cy="599400"/>
          </a:xfrm>
          <a:prstGeom prst="rect">
            <a:avLst/>
          </a:prstGeom>
        </p:spPr>
        <p:txBody>
          <a:bodyPr spcFirstLastPara="1" wrap="square" lIns="91425" tIns="270000" rIns="91425" bIns="91425" anchor="t" anchorCtr="0">
            <a:noAutofit/>
          </a:bodyPr>
          <a:lstStyle/>
          <a:p>
            <a:pPr marL="0" lvl="0" indent="0" algn="ctr" rtl="0">
              <a:lnSpc>
                <a:spcPct val="115000"/>
              </a:lnSpc>
              <a:spcBef>
                <a:spcPts val="0"/>
              </a:spcBef>
              <a:spcAft>
                <a:spcPts val="1600"/>
              </a:spcAft>
              <a:buNone/>
            </a:pPr>
            <a:r>
              <a:rPr lang="it" sz="1400" b="1">
                <a:solidFill>
                  <a:schemeClr val="dk2"/>
                </a:solidFill>
                <a:latin typeface="Verdana"/>
                <a:ea typeface="Verdana"/>
                <a:cs typeface="Verdana"/>
                <a:sym typeface="Verdana"/>
              </a:rPr>
              <a:t>ARISS - Amateur Radio on International Space Station</a:t>
            </a:r>
            <a:endParaRPr b="1"/>
          </a:p>
        </p:txBody>
      </p:sp>
      <p:sp>
        <p:nvSpPr>
          <p:cNvPr id="106" name="Google Shape;106;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Verdana"/>
              <a:buChar char="●"/>
            </a:pPr>
            <a:r>
              <a:rPr lang="it" sz="1400">
                <a:latin typeface="Verdana"/>
                <a:ea typeface="Verdana"/>
                <a:cs typeface="Verdana"/>
                <a:sym typeface="Verdana"/>
              </a:rPr>
              <a:t>ARISS International è un Gruppo di Lavoro avente per scopo la progettazione e la gestione della stazione di radioamatore a bordo della ISS</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Sono membri di ARISS le Associazioni amatoriali appartenenti ai paesi delle Agenzie Spaziali partner della ISS: USA, Federazione Russa, Europa, Giappone, Canada</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L’attività del Gruppo di Lavoro si svolge attraverso Confcall mensili e Face-to-face meetings con cadenza annuale</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Aspetti specialistici vengono affidati a Project Teams le cui riunioni avvengono anch’esse attraverso Confcall</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Chairman di ARISS è Frank Bauer, già Direttore di importanti programmi della NASA, mentre il coordinamento dei progetti amatoriali all’interno della NASA è affidato a Kenneth Ramson</a:t>
            </a:r>
            <a:endParaRPr sz="1400">
              <a:latin typeface="Verdana"/>
              <a:ea typeface="Verdana"/>
              <a:cs typeface="Verdana"/>
              <a:sym typeface="Verdana"/>
            </a:endParaRPr>
          </a:p>
          <a:p>
            <a:pPr marL="457200" lvl="0" indent="-317500" algn="l" rtl="0">
              <a:spcBef>
                <a:spcPts val="0"/>
              </a:spcBef>
              <a:spcAft>
                <a:spcPts val="0"/>
              </a:spcAft>
              <a:buSzPts val="1400"/>
              <a:buFont typeface="Verdana"/>
              <a:buChar char="●"/>
            </a:pPr>
            <a:r>
              <a:rPr lang="it" sz="1400">
                <a:latin typeface="Verdana"/>
                <a:ea typeface="Verdana"/>
                <a:cs typeface="Verdana"/>
                <a:sym typeface="Verdana"/>
              </a:rPr>
              <a:t>Il meeting annuale del 2017 è stato ospitato presso la sede di Roma dell’ASI</a:t>
            </a:r>
            <a:endParaRPr sz="1400">
              <a:latin typeface="Verdana"/>
              <a:ea typeface="Verdana"/>
              <a:cs typeface="Verdana"/>
              <a:sym typeface="Verdana"/>
            </a:endParaRPr>
          </a:p>
        </p:txBody>
      </p:sp>
      <p:pic>
        <p:nvPicPr>
          <p:cNvPr id="107" name="Google Shape;107;p18"/>
          <p:cNvPicPr preferRelativeResize="0"/>
          <p:nvPr/>
        </p:nvPicPr>
        <p:blipFill>
          <a:blip r:embed="rId3">
            <a:alphaModFix/>
          </a:blip>
          <a:stretch>
            <a:fillRect/>
          </a:stretch>
        </p:blipFill>
        <p:spPr>
          <a:xfrm>
            <a:off x="311700" y="384100"/>
            <a:ext cx="1523676" cy="694550"/>
          </a:xfrm>
          <a:prstGeom prst="rect">
            <a:avLst/>
          </a:prstGeom>
          <a:noFill/>
          <a:ln>
            <a:noFill/>
          </a:ln>
        </p:spPr>
      </p:pic>
      <p:sp>
        <p:nvSpPr>
          <p:cNvPr id="108" name="Google Shape;108;p18"/>
          <p:cNvSpPr txBox="1"/>
          <p:nvPr/>
        </p:nvSpPr>
        <p:spPr>
          <a:xfrm>
            <a:off x="6146100" y="200225"/>
            <a:ext cx="26862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b="1" i="1">
                <a:solidFill>
                  <a:srgbClr val="0B5394"/>
                </a:solidFill>
                <a:latin typeface="Verdana"/>
                <a:ea typeface="Verdana"/>
                <a:cs typeface="Verdana"/>
                <a:sym typeface="Verdana"/>
              </a:rPr>
              <a:t>“portiamo lo spazio alla gente”</a:t>
            </a:r>
            <a:endParaRPr sz="1000" b="1" i="1">
              <a:solidFill>
                <a:srgbClr val="0B5394"/>
              </a:solidFill>
              <a:latin typeface="Verdana"/>
              <a:ea typeface="Verdana"/>
              <a:cs typeface="Verdana"/>
              <a:sym typeface="Verdana"/>
            </a:endParaRPr>
          </a:p>
        </p:txBody>
      </p:sp>
      <p:sp>
        <p:nvSpPr>
          <p:cNvPr id="109" name="Google Shape;109;p18"/>
          <p:cNvSpPr txBox="1"/>
          <p:nvPr/>
        </p:nvSpPr>
        <p:spPr>
          <a:xfrm>
            <a:off x="2784750" y="4703650"/>
            <a:ext cx="35745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Agenzia Spaziale Italiana - Roma, 16 Gennaio 2020</a:t>
            </a:r>
            <a:endParaRPr sz="1000" i="1">
              <a:solidFill>
                <a:srgbClr val="0B5394"/>
              </a:solidFill>
              <a:latin typeface="Verdana"/>
              <a:ea typeface="Verdana"/>
              <a:cs typeface="Verdana"/>
              <a:sym typeface="Verdana"/>
            </a:endParaRPr>
          </a:p>
        </p:txBody>
      </p:sp>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6</a:t>
            </a:fld>
            <a:endParaRPr lang="it-IT"/>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9"/>
          <p:cNvSpPr txBox="1">
            <a:spLocks noGrp="1"/>
          </p:cNvSpPr>
          <p:nvPr>
            <p:ph type="title"/>
          </p:nvPr>
        </p:nvSpPr>
        <p:spPr>
          <a:xfrm>
            <a:off x="311700" y="445025"/>
            <a:ext cx="8520600" cy="572700"/>
          </a:xfrm>
          <a:prstGeom prst="rect">
            <a:avLst/>
          </a:prstGeom>
        </p:spPr>
        <p:txBody>
          <a:bodyPr spcFirstLastPara="1" wrap="square" lIns="91425" tIns="270000" rIns="91425" bIns="91425" anchor="t" anchorCtr="0">
            <a:noAutofit/>
          </a:bodyPr>
          <a:lstStyle/>
          <a:p>
            <a:pPr marL="0" lvl="0" indent="0" algn="ctr" rtl="0">
              <a:lnSpc>
                <a:spcPct val="115000"/>
              </a:lnSpc>
              <a:spcBef>
                <a:spcPts val="0"/>
              </a:spcBef>
              <a:spcAft>
                <a:spcPts val="1600"/>
              </a:spcAft>
              <a:buNone/>
            </a:pPr>
            <a:r>
              <a:rPr lang="it" sz="1400">
                <a:solidFill>
                  <a:schemeClr val="dk2"/>
                </a:solidFill>
                <a:latin typeface="Verdana"/>
                <a:ea typeface="Verdana"/>
                <a:cs typeface="Verdana"/>
                <a:sym typeface="Verdana"/>
              </a:rPr>
              <a:t>ARISS - School Contact</a:t>
            </a:r>
            <a:endParaRPr/>
          </a:p>
        </p:txBody>
      </p:sp>
      <p:pic>
        <p:nvPicPr>
          <p:cNvPr id="115" name="Google Shape;115;p19"/>
          <p:cNvPicPr preferRelativeResize="0"/>
          <p:nvPr/>
        </p:nvPicPr>
        <p:blipFill>
          <a:blip r:embed="rId3">
            <a:alphaModFix/>
          </a:blip>
          <a:stretch>
            <a:fillRect/>
          </a:stretch>
        </p:blipFill>
        <p:spPr>
          <a:xfrm>
            <a:off x="311700" y="384099"/>
            <a:ext cx="1569574" cy="694550"/>
          </a:xfrm>
          <a:prstGeom prst="rect">
            <a:avLst/>
          </a:prstGeom>
          <a:noFill/>
          <a:ln>
            <a:noFill/>
          </a:ln>
        </p:spPr>
      </p:pic>
      <p:sp>
        <p:nvSpPr>
          <p:cNvPr id="116" name="Google Shape;116;p19"/>
          <p:cNvSpPr txBox="1"/>
          <p:nvPr/>
        </p:nvSpPr>
        <p:spPr>
          <a:xfrm>
            <a:off x="6146100" y="200225"/>
            <a:ext cx="26862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b="1" i="1">
                <a:solidFill>
                  <a:srgbClr val="0B5394"/>
                </a:solidFill>
                <a:latin typeface="Verdana"/>
                <a:ea typeface="Verdana"/>
                <a:cs typeface="Verdana"/>
                <a:sym typeface="Verdana"/>
              </a:rPr>
              <a:t>“portiamo lo spazio alla gente”</a:t>
            </a:r>
            <a:endParaRPr sz="1000" b="1" i="1">
              <a:solidFill>
                <a:srgbClr val="0B5394"/>
              </a:solidFill>
              <a:latin typeface="Verdana"/>
              <a:ea typeface="Verdana"/>
              <a:cs typeface="Verdana"/>
              <a:sym typeface="Verdana"/>
            </a:endParaRPr>
          </a:p>
        </p:txBody>
      </p:sp>
      <p:sp>
        <p:nvSpPr>
          <p:cNvPr id="117" name="Google Shape;117;p19"/>
          <p:cNvSpPr txBox="1"/>
          <p:nvPr/>
        </p:nvSpPr>
        <p:spPr>
          <a:xfrm>
            <a:off x="2784750" y="4703650"/>
            <a:ext cx="35745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Agenzia Spaziale Italiana - Roma, 16 Gennaio 2020</a:t>
            </a:r>
            <a:endParaRPr sz="1000" i="1">
              <a:solidFill>
                <a:srgbClr val="0B5394"/>
              </a:solidFill>
              <a:latin typeface="Verdana"/>
              <a:ea typeface="Verdana"/>
              <a:cs typeface="Verdana"/>
              <a:sym typeface="Verdana"/>
            </a:endParaRPr>
          </a:p>
        </p:txBody>
      </p:sp>
      <p:pic>
        <p:nvPicPr>
          <p:cNvPr id="118" name="Google Shape;118;p19"/>
          <p:cNvPicPr preferRelativeResize="0"/>
          <p:nvPr/>
        </p:nvPicPr>
        <p:blipFill>
          <a:blip r:embed="rId4">
            <a:alphaModFix/>
          </a:blip>
          <a:stretch>
            <a:fillRect/>
          </a:stretch>
        </p:blipFill>
        <p:spPr>
          <a:xfrm>
            <a:off x="958250" y="1538823"/>
            <a:ext cx="7227500" cy="2835725"/>
          </a:xfrm>
          <a:prstGeom prst="rect">
            <a:avLst/>
          </a:prstGeom>
          <a:noFill/>
          <a:ln>
            <a:noFill/>
          </a:ln>
        </p:spPr>
      </p:pic>
      <p:sp>
        <p:nvSpPr>
          <p:cNvPr id="119" name="Google Shape;119;p19"/>
          <p:cNvSpPr txBox="1"/>
          <p:nvPr/>
        </p:nvSpPr>
        <p:spPr>
          <a:xfrm>
            <a:off x="178650" y="1186625"/>
            <a:ext cx="8786700" cy="35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Per circa 10 minuti gli studenti rivolgono le loro domande agli astronauti sulla ISS via le Stazioni di Radioamatore a bordo e a terra;</a:t>
            </a:r>
            <a:endParaRPr sz="1000" i="1">
              <a:solidFill>
                <a:srgbClr val="0B5394"/>
              </a:solidFill>
              <a:latin typeface="Verdana"/>
              <a:ea typeface="Verdana"/>
              <a:cs typeface="Verdana"/>
              <a:sym typeface="Verdana"/>
            </a:endParaRPr>
          </a:p>
        </p:txBody>
      </p:sp>
      <p:sp>
        <p:nvSpPr>
          <p:cNvPr id="120" name="Google Shape;120;p19"/>
          <p:cNvSpPr txBox="1"/>
          <p:nvPr/>
        </p:nvSpPr>
        <p:spPr>
          <a:xfrm>
            <a:off x="178650" y="4374550"/>
            <a:ext cx="8786700" cy="275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it" sz="1000" i="1">
                <a:solidFill>
                  <a:srgbClr val="0B5394"/>
                </a:solidFill>
                <a:latin typeface="Verdana"/>
                <a:ea typeface="Verdana"/>
                <a:cs typeface="Verdana"/>
                <a:sym typeface="Verdana"/>
              </a:rPr>
              <a:t>…e la scuola diviene la “missione control” della ISS. Gli studenti gli operatori e protagonisti in una missione spaziale;</a:t>
            </a:r>
            <a:endParaRPr sz="1600">
              <a:solidFill>
                <a:schemeClr val="dk1"/>
              </a:solidFill>
              <a:latin typeface="Verdana"/>
              <a:ea typeface="Verdana"/>
              <a:cs typeface="Verdana"/>
              <a:sym typeface="Verdana"/>
            </a:endParaRPr>
          </a:p>
        </p:txBody>
      </p:sp>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7</a:t>
            </a:fld>
            <a:endParaRPr lang="it-IT"/>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0"/>
          <p:cNvPicPr preferRelativeResize="0"/>
          <p:nvPr/>
        </p:nvPicPr>
        <p:blipFill>
          <a:blip r:embed="rId3">
            <a:alphaModFix/>
          </a:blip>
          <a:stretch>
            <a:fillRect/>
          </a:stretch>
        </p:blipFill>
        <p:spPr>
          <a:xfrm>
            <a:off x="849175" y="1093925"/>
            <a:ext cx="7946748" cy="3973374"/>
          </a:xfrm>
          <a:prstGeom prst="rect">
            <a:avLst/>
          </a:prstGeom>
          <a:noFill/>
          <a:ln>
            <a:noFill/>
          </a:ln>
        </p:spPr>
      </p:pic>
      <p:sp>
        <p:nvSpPr>
          <p:cNvPr id="126" name="Google Shape;126;p20"/>
          <p:cNvSpPr txBox="1">
            <a:spLocks noGrp="1"/>
          </p:cNvSpPr>
          <p:nvPr>
            <p:ph type="title"/>
          </p:nvPr>
        </p:nvSpPr>
        <p:spPr>
          <a:xfrm>
            <a:off x="311700" y="445025"/>
            <a:ext cx="8520600" cy="572700"/>
          </a:xfrm>
          <a:prstGeom prst="rect">
            <a:avLst/>
          </a:prstGeom>
        </p:spPr>
        <p:txBody>
          <a:bodyPr spcFirstLastPara="1" wrap="square" lIns="91425" tIns="270000" rIns="91425" bIns="91425" anchor="t" anchorCtr="0">
            <a:noAutofit/>
          </a:bodyPr>
          <a:lstStyle/>
          <a:p>
            <a:pPr marL="0" lvl="0" indent="0" algn="ctr" rtl="0">
              <a:lnSpc>
                <a:spcPct val="115000"/>
              </a:lnSpc>
              <a:spcBef>
                <a:spcPts val="0"/>
              </a:spcBef>
              <a:spcAft>
                <a:spcPts val="1600"/>
              </a:spcAft>
              <a:buNone/>
            </a:pPr>
            <a:r>
              <a:rPr lang="it" sz="1400">
                <a:solidFill>
                  <a:schemeClr val="dk2"/>
                </a:solidFill>
                <a:latin typeface="Verdana"/>
                <a:ea typeface="Verdana"/>
                <a:cs typeface="Verdana"/>
                <a:sym typeface="Verdana"/>
              </a:rPr>
              <a:t>ARISS - School Contact in the world</a:t>
            </a:r>
            <a:endParaRPr sz="1400">
              <a:solidFill>
                <a:schemeClr val="dk2"/>
              </a:solidFill>
              <a:latin typeface="Verdana"/>
              <a:ea typeface="Verdana"/>
              <a:cs typeface="Verdana"/>
              <a:sym typeface="Verdana"/>
            </a:endParaRPr>
          </a:p>
        </p:txBody>
      </p:sp>
      <p:pic>
        <p:nvPicPr>
          <p:cNvPr id="127" name="Google Shape;127;p20"/>
          <p:cNvPicPr preferRelativeResize="0"/>
          <p:nvPr/>
        </p:nvPicPr>
        <p:blipFill>
          <a:blip r:embed="rId4">
            <a:alphaModFix/>
          </a:blip>
          <a:stretch>
            <a:fillRect/>
          </a:stretch>
        </p:blipFill>
        <p:spPr>
          <a:xfrm>
            <a:off x="311700" y="384099"/>
            <a:ext cx="1569574" cy="694550"/>
          </a:xfrm>
          <a:prstGeom prst="rect">
            <a:avLst/>
          </a:prstGeom>
          <a:noFill/>
          <a:ln>
            <a:noFill/>
          </a:ln>
        </p:spPr>
      </p:pic>
      <p:sp>
        <p:nvSpPr>
          <p:cNvPr id="128" name="Google Shape;128;p20"/>
          <p:cNvSpPr txBox="1"/>
          <p:nvPr/>
        </p:nvSpPr>
        <p:spPr>
          <a:xfrm>
            <a:off x="6146100" y="200225"/>
            <a:ext cx="26862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b="1" i="1">
                <a:solidFill>
                  <a:srgbClr val="0B5394"/>
                </a:solidFill>
                <a:latin typeface="Verdana"/>
                <a:ea typeface="Verdana"/>
                <a:cs typeface="Verdana"/>
                <a:sym typeface="Verdana"/>
              </a:rPr>
              <a:t>“portiamo lo spazio alla gente”</a:t>
            </a:r>
            <a:endParaRPr sz="1000" b="1" i="1">
              <a:solidFill>
                <a:srgbClr val="0B5394"/>
              </a:solidFill>
              <a:latin typeface="Verdana"/>
              <a:ea typeface="Verdana"/>
              <a:cs typeface="Verdana"/>
              <a:sym typeface="Verdana"/>
            </a:endParaRPr>
          </a:p>
        </p:txBody>
      </p:sp>
      <p:sp>
        <p:nvSpPr>
          <p:cNvPr id="129" name="Google Shape;129;p20"/>
          <p:cNvSpPr txBox="1"/>
          <p:nvPr/>
        </p:nvSpPr>
        <p:spPr>
          <a:xfrm>
            <a:off x="2784750" y="4703650"/>
            <a:ext cx="35745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Agenzia Spaziale Italiana - Roma, 16 Gennaio 2020</a:t>
            </a:r>
            <a:endParaRPr sz="1000" i="1">
              <a:solidFill>
                <a:srgbClr val="0B5394"/>
              </a:solidFill>
              <a:latin typeface="Verdana"/>
              <a:ea typeface="Verdana"/>
              <a:cs typeface="Verdana"/>
              <a:sym typeface="Verdana"/>
            </a:endParaRPr>
          </a:p>
        </p:txBody>
      </p:sp>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8</a:t>
            </a:fld>
            <a:endParaRPr lang="it-IT"/>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311700" y="445025"/>
            <a:ext cx="8520600" cy="572700"/>
          </a:xfrm>
          <a:prstGeom prst="rect">
            <a:avLst/>
          </a:prstGeom>
        </p:spPr>
        <p:txBody>
          <a:bodyPr spcFirstLastPara="1" wrap="square" lIns="91425" tIns="270000" rIns="91425" bIns="91425" anchor="t" anchorCtr="0">
            <a:noAutofit/>
          </a:bodyPr>
          <a:lstStyle/>
          <a:p>
            <a:pPr marL="0" lvl="0" indent="0" algn="ctr" rtl="0">
              <a:lnSpc>
                <a:spcPct val="115000"/>
              </a:lnSpc>
              <a:spcBef>
                <a:spcPts val="0"/>
              </a:spcBef>
              <a:spcAft>
                <a:spcPts val="1600"/>
              </a:spcAft>
              <a:buNone/>
            </a:pPr>
            <a:r>
              <a:rPr lang="it" sz="1400">
                <a:solidFill>
                  <a:schemeClr val="dk2"/>
                </a:solidFill>
                <a:latin typeface="Verdana"/>
                <a:ea typeface="Verdana"/>
                <a:cs typeface="Verdana"/>
                <a:sym typeface="Verdana"/>
              </a:rPr>
              <a:t>ARISS - School Contact </a:t>
            </a:r>
            <a:endParaRPr/>
          </a:p>
        </p:txBody>
      </p:sp>
      <p:pic>
        <p:nvPicPr>
          <p:cNvPr id="135" name="Google Shape;135;p21"/>
          <p:cNvPicPr preferRelativeResize="0"/>
          <p:nvPr/>
        </p:nvPicPr>
        <p:blipFill>
          <a:blip r:embed="rId3">
            <a:alphaModFix/>
          </a:blip>
          <a:stretch>
            <a:fillRect/>
          </a:stretch>
        </p:blipFill>
        <p:spPr>
          <a:xfrm>
            <a:off x="311700" y="384099"/>
            <a:ext cx="1569574" cy="694550"/>
          </a:xfrm>
          <a:prstGeom prst="rect">
            <a:avLst/>
          </a:prstGeom>
          <a:noFill/>
          <a:ln>
            <a:noFill/>
          </a:ln>
        </p:spPr>
      </p:pic>
      <p:sp>
        <p:nvSpPr>
          <p:cNvPr id="136" name="Google Shape;136;p21"/>
          <p:cNvSpPr txBox="1"/>
          <p:nvPr/>
        </p:nvSpPr>
        <p:spPr>
          <a:xfrm>
            <a:off x="6146100" y="200225"/>
            <a:ext cx="2686200" cy="2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b="1" i="1">
                <a:solidFill>
                  <a:srgbClr val="0B5394"/>
                </a:solidFill>
                <a:latin typeface="Verdana"/>
                <a:ea typeface="Verdana"/>
                <a:cs typeface="Verdana"/>
                <a:sym typeface="Verdana"/>
              </a:rPr>
              <a:t>“portiamo lo spazio alla gente”</a:t>
            </a:r>
            <a:endParaRPr sz="1000" b="1" i="1">
              <a:solidFill>
                <a:srgbClr val="0B5394"/>
              </a:solidFill>
              <a:latin typeface="Verdana"/>
              <a:ea typeface="Verdana"/>
              <a:cs typeface="Verdana"/>
              <a:sym typeface="Verdana"/>
            </a:endParaRPr>
          </a:p>
        </p:txBody>
      </p:sp>
      <p:sp>
        <p:nvSpPr>
          <p:cNvPr id="137" name="Google Shape;137;p21"/>
          <p:cNvSpPr txBox="1"/>
          <p:nvPr/>
        </p:nvSpPr>
        <p:spPr>
          <a:xfrm>
            <a:off x="2784750" y="4703650"/>
            <a:ext cx="35745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Agenzia Spaziale Italiana - Roma, 16 Gennaio 2020</a:t>
            </a:r>
            <a:endParaRPr sz="1000" i="1">
              <a:solidFill>
                <a:srgbClr val="0B5394"/>
              </a:solidFill>
              <a:latin typeface="Verdana"/>
              <a:ea typeface="Verdana"/>
              <a:cs typeface="Verdana"/>
              <a:sym typeface="Verdana"/>
            </a:endParaRPr>
          </a:p>
        </p:txBody>
      </p:sp>
      <p:pic>
        <p:nvPicPr>
          <p:cNvPr id="138" name="Google Shape;138;p21"/>
          <p:cNvPicPr preferRelativeResize="0"/>
          <p:nvPr/>
        </p:nvPicPr>
        <p:blipFill>
          <a:blip r:embed="rId4">
            <a:alphaModFix/>
          </a:blip>
          <a:stretch>
            <a:fillRect/>
          </a:stretch>
        </p:blipFill>
        <p:spPr>
          <a:xfrm>
            <a:off x="133738" y="1428950"/>
            <a:ext cx="4724650" cy="3138151"/>
          </a:xfrm>
          <a:prstGeom prst="rect">
            <a:avLst/>
          </a:prstGeom>
          <a:noFill/>
          <a:ln>
            <a:noFill/>
          </a:ln>
        </p:spPr>
      </p:pic>
      <p:pic>
        <p:nvPicPr>
          <p:cNvPr id="139" name="Google Shape;139;p21"/>
          <p:cNvPicPr preferRelativeResize="0"/>
          <p:nvPr/>
        </p:nvPicPr>
        <p:blipFill>
          <a:blip r:embed="rId5">
            <a:alphaModFix/>
          </a:blip>
          <a:stretch>
            <a:fillRect/>
          </a:stretch>
        </p:blipFill>
        <p:spPr>
          <a:xfrm>
            <a:off x="4291400" y="1428950"/>
            <a:ext cx="4718863" cy="3138151"/>
          </a:xfrm>
          <a:prstGeom prst="rect">
            <a:avLst/>
          </a:prstGeom>
          <a:noFill/>
          <a:ln>
            <a:noFill/>
          </a:ln>
        </p:spPr>
      </p:pic>
      <p:sp>
        <p:nvSpPr>
          <p:cNvPr id="140" name="Google Shape;140;p21"/>
          <p:cNvSpPr txBox="1"/>
          <p:nvPr/>
        </p:nvSpPr>
        <p:spPr>
          <a:xfrm>
            <a:off x="128725" y="1119650"/>
            <a:ext cx="44079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Paolo Nespoli IZØJPA - Esperia 2011</a:t>
            </a:r>
            <a:endParaRPr sz="1000" i="1">
              <a:solidFill>
                <a:srgbClr val="0B5394"/>
              </a:solidFill>
              <a:latin typeface="Verdana"/>
              <a:ea typeface="Verdana"/>
              <a:cs typeface="Verdana"/>
              <a:sym typeface="Verdana"/>
            </a:endParaRPr>
          </a:p>
        </p:txBody>
      </p:sp>
      <p:sp>
        <p:nvSpPr>
          <p:cNvPr id="141" name="Google Shape;141;p21"/>
          <p:cNvSpPr txBox="1"/>
          <p:nvPr/>
        </p:nvSpPr>
        <p:spPr>
          <a:xfrm>
            <a:off x="4582013" y="1119650"/>
            <a:ext cx="44079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1000" i="1">
                <a:solidFill>
                  <a:srgbClr val="0B5394"/>
                </a:solidFill>
                <a:latin typeface="Verdana"/>
                <a:ea typeface="Verdana"/>
                <a:cs typeface="Verdana"/>
                <a:sym typeface="Verdana"/>
              </a:rPr>
              <a:t>Luca Parmitano, KF5KDP - Volare 2013</a:t>
            </a:r>
            <a:endParaRPr sz="1000" i="1">
              <a:solidFill>
                <a:srgbClr val="0B5394"/>
              </a:solidFill>
              <a:latin typeface="Verdana"/>
              <a:ea typeface="Verdana"/>
              <a:cs typeface="Verdana"/>
              <a:sym typeface="Verdana"/>
            </a:endParaRPr>
          </a:p>
        </p:txBody>
      </p:sp>
      <p:sp>
        <p:nvSpPr>
          <p:cNvPr id="2" name="Segnaposto numero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9</a:t>
            </a:fld>
            <a:endParaRPr lang="it-IT"/>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2350</Words>
  <Application>Microsoft Office PowerPoint</Application>
  <PresentationFormat>Presentazione su schermo (16:9)</PresentationFormat>
  <Paragraphs>205</Paragraphs>
  <Slides>25</Slides>
  <Notes>25</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25</vt:i4>
      </vt:variant>
    </vt:vector>
  </HeadingPairs>
  <TitlesOfParts>
    <vt:vector size="28" baseType="lpstr">
      <vt:lpstr>Arial</vt:lpstr>
      <vt:lpstr>Verdana</vt:lpstr>
      <vt:lpstr>Simple Light</vt:lpstr>
      <vt:lpstr>“portiamo lo spazio alla gente”</vt:lpstr>
      <vt:lpstr>Presentazione standard di PowerPoint</vt:lpstr>
      <vt:lpstr>AmSat - Radio Amateur Satellite Corporation</vt:lpstr>
      <vt:lpstr>AMSAT - Obiettivi ed Organizzazioni nel mondo</vt:lpstr>
      <vt:lpstr>AMSAT Italia</vt:lpstr>
      <vt:lpstr>ARISS - Amateur Radio on International Space Station</vt:lpstr>
      <vt:lpstr>ARISS - School Contact</vt:lpstr>
      <vt:lpstr>ARISS - School Contact in the world</vt:lpstr>
      <vt:lpstr>ARISS - School Contact </vt:lpstr>
      <vt:lpstr>ARISS - Astronauts with more 10 School contacts</vt:lpstr>
      <vt:lpstr>ARISS - School Contact</vt:lpstr>
      <vt:lpstr>ARISS - School Contact</vt:lpstr>
      <vt:lpstr>HAMTV</vt:lpstr>
      <vt:lpstr>HAMTV</vt:lpstr>
      <vt:lpstr>HAMTV</vt:lpstr>
      <vt:lpstr>HAMVIDEO  </vt:lpstr>
      <vt:lpstr>HAMVIDEO 2</vt:lpstr>
      <vt:lpstr>HAMVIDEO 2</vt:lpstr>
      <vt:lpstr>HAMVIDEO 2</vt:lpstr>
      <vt:lpstr>Stazione Lunare Orbitante - Lunar Gateway </vt:lpstr>
      <vt:lpstr>Stazione Lunare Orbitante</vt:lpstr>
      <vt:lpstr>AMSAT Italia vs Agenzie spaziali </vt:lpstr>
      <vt:lpstr>FUNDING I</vt:lpstr>
      <vt:lpstr>FUNDING II</vt:lpstr>
      <vt:lpstr>CONCLUSIONI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“portiamo lo spazio alla gente”</dc:title>
  <cp:lastModifiedBy>Francesco De Paolis</cp:lastModifiedBy>
  <cp:revision>2</cp:revision>
  <cp:lastPrinted>2020-01-16T08:24:02Z</cp:lastPrinted>
  <dcterms:modified xsi:type="dcterms:W3CDTF">2020-01-16T08:36:03Z</dcterms:modified>
</cp:coreProperties>
</file>